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6" r:id="rId2"/>
    <p:sldId id="302" r:id="rId3"/>
    <p:sldId id="303" r:id="rId4"/>
    <p:sldId id="304" r:id="rId5"/>
    <p:sldId id="305" r:id="rId6"/>
    <p:sldId id="306" r:id="rId7"/>
    <p:sldId id="289" r:id="rId8"/>
    <p:sldId id="264" r:id="rId9"/>
    <p:sldId id="265" r:id="rId10"/>
    <p:sldId id="266" r:id="rId11"/>
    <p:sldId id="281" r:id="rId12"/>
    <p:sldId id="272" r:id="rId13"/>
    <p:sldId id="274" r:id="rId14"/>
    <p:sldId id="267" r:id="rId15"/>
    <p:sldId id="268" r:id="rId16"/>
    <p:sldId id="269" r:id="rId17"/>
    <p:sldId id="270" r:id="rId18"/>
    <p:sldId id="275" r:id="rId19"/>
    <p:sldId id="276" r:id="rId20"/>
    <p:sldId id="271" r:id="rId21"/>
    <p:sldId id="277" r:id="rId22"/>
    <p:sldId id="283" r:id="rId23"/>
    <p:sldId id="284" r:id="rId24"/>
    <p:sldId id="285" r:id="rId25"/>
    <p:sldId id="286" r:id="rId26"/>
    <p:sldId id="282" r:id="rId27"/>
    <p:sldId id="278" r:id="rId28"/>
    <p:sldId id="279" r:id="rId29"/>
    <p:sldId id="287" r:id="rId30"/>
    <p:sldId id="288" r:id="rId31"/>
    <p:sldId id="299" r:id="rId32"/>
    <p:sldId id="300" r:id="rId33"/>
    <p:sldId id="301" r:id="rId34"/>
    <p:sldId id="291" r:id="rId35"/>
    <p:sldId id="293" r:id="rId36"/>
    <p:sldId id="295" r:id="rId37"/>
    <p:sldId id="296" r:id="rId38"/>
    <p:sldId id="297" r:id="rId39"/>
    <p:sldId id="298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6" d="100"/>
          <a:sy n="86" d="100"/>
        </p:scale>
        <p:origin x="-1698" y="-5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91CAC7-2FEF-4E5D-B9C5-6361F3DE281B}" type="datetimeFigureOut">
              <a:rPr lang="ru-RU" smtClean="0"/>
              <a:t>08.06.2022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5A7258-725A-4FE3-898C-9F58E0FC76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9748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12225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12225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12225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12225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Чёрно-белое фото с видом снизу вверх на подвесные тросы моста на фоне облаков"/>
          <p:cNvSpPr>
            <a:spLocks noGrp="1"/>
          </p:cNvSpPr>
          <p:nvPr>
            <p:ph type="pic" idx="21"/>
          </p:nvPr>
        </p:nvSpPr>
        <p:spPr>
          <a:xfrm>
            <a:off x="0" y="-1327150"/>
            <a:ext cx="9144000" cy="8576734"/>
          </a:xfrm>
          <a:prstGeom prst="rect">
            <a:avLst/>
          </a:prstGeom>
        </p:spPr>
        <p:txBody>
          <a:bodyPr lIns="38404" tIns="19202" rIns="38404" bIns="19202" anchor="t">
            <a:noAutofit/>
          </a:bodyPr>
          <a:lstStyle/>
          <a:p>
            <a:endParaRPr/>
          </a:p>
        </p:txBody>
      </p:sp>
      <p:sp>
        <p:nvSpPr>
          <p:cNvPr id="12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472529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08.06.2022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08.06.2022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08.06.2022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08.06.2022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remlin.ru/structure/additional/12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s://gossluzhba.gov.ru/anticorruption/spravki_bk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login.consultant.ru/link/?req=doc&amp;base=LAW&amp;n=370891&amp;date=19.01.2022&amp;dst=33&amp;field=134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login.consultant.ru/link/?req=doc&amp;base=LAW&amp;n=370891&amp;date=19.01.2022&amp;dst=33&amp;field=134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prgu.ru/pravozashhitnaya-rabota/v-pomoshh-profaktivu/po-voprosu-pravomernosti-ukazaniya-v-spravke-o-doxodax-summy-vyplat-ot-profsoyuznyx-komitetov/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Фактура для отчета\Видеоотчет\dcf53f83647483.5d42c0c3048a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191" y="1556792"/>
            <a:ext cx="7727604" cy="412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3491" y="348301"/>
            <a:ext cx="87849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ИТОГИ ДЕКЛАРАЦИОННОЙ КАМПАНИИ 2022 ГОДА </a:t>
            </a:r>
          </a:p>
          <a:p>
            <a:pPr algn="ctr"/>
            <a:r>
              <a:rPr lang="ru-RU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(за отчетный 2021 год)</a:t>
            </a:r>
          </a:p>
          <a:p>
            <a:pPr algn="ctr"/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Century" panose="02040604050505020304" pitchFamily="18" charset="0"/>
              </a:rPr>
              <a:t>ПРОБЛЕМЫ и ВОПРОСЫ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1520" y="5925626"/>
            <a:ext cx="87069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Century" panose="02040604050505020304" pitchFamily="18" charset="0"/>
              </a:rPr>
              <a:t>Главное управление региональной безопасности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Century" panose="02040604050505020304" pitchFamily="18" charset="0"/>
              </a:rPr>
              <a:t>Московской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Century" panose="02040604050505020304" pitchFamily="18" charset="0"/>
              </a:rPr>
              <a:t>области</a:t>
            </a:r>
          </a:p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Century" panose="02040604050505020304" pitchFamily="18" charset="0"/>
              </a:rPr>
              <a:t>2022 </a:t>
            </a:r>
          </a:p>
        </p:txBody>
      </p:sp>
    </p:spTree>
    <p:extLst>
      <p:ext uri="{BB962C8B-B14F-4D97-AF65-F5344CB8AC3E}">
        <p14:creationId xmlns:p14="http://schemas.microsoft.com/office/powerpoint/2010/main" val="1657615472"/>
      </p:ext>
    </p:extLst>
  </p:cSld>
  <p:clrMapOvr>
    <a:masterClrMapping/>
  </p:clrMapOvr>
  <p:transition spd="med"/>
  <p:timing>
    <p:tnLst>
      <p:par>
        <p:cTn id="1" dur="indefinite" restart="never" fill="hold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496944" cy="1301006"/>
          </a:xfrm>
        </p:spPr>
        <p:txBody>
          <a:bodyPr>
            <a:noAutofit/>
          </a:bodyPr>
          <a:lstStyle/>
          <a:p>
            <a:pPr algn="just"/>
            <a:r>
              <a:rPr lang="ru-RU" sz="2000" b="1" i="1" u="sng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Вопрос 4:</a:t>
            </a:r>
            <a: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  Если в разделе 1 «Сведения о доходах» указан доход </a:t>
            </a:r>
            <a:b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в виде дара денежных средств от родственника, какие документы приложить  в подтверждение?</a:t>
            </a:r>
            <a:endParaRPr lang="ru-RU" sz="2000" b="1" i="1" dirty="0">
              <a:latin typeface="Century" panose="020406040505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87796" y="1484784"/>
            <a:ext cx="4040188" cy="4176464"/>
          </a:xfrm>
        </p:spPr>
        <p:txBody>
          <a:bodyPr>
            <a:normAutofit lnSpcReduction="10000"/>
          </a:bodyPr>
          <a:lstStyle/>
          <a:p>
            <a:r>
              <a:rPr lang="ru-RU" sz="1900" dirty="0" smtClean="0">
                <a:latin typeface="Century" panose="02040604050505020304" pitchFamily="18" charset="0"/>
              </a:rPr>
              <a:t>Документами, подтверждающими факт получения вышеуказанного дохода, являются:</a:t>
            </a:r>
          </a:p>
          <a:p>
            <a:pPr>
              <a:buFont typeface="+mj-lt"/>
              <a:buAutoNum type="arabicPeriod"/>
            </a:pPr>
            <a:r>
              <a:rPr lang="ru-RU" sz="1900" dirty="0" smtClean="0">
                <a:latin typeface="Century" panose="02040604050505020304" pitchFamily="18" charset="0"/>
              </a:rPr>
              <a:t>договор дарения в простой       письменной форме;</a:t>
            </a:r>
          </a:p>
          <a:p>
            <a:pPr>
              <a:buFont typeface="+mj-lt"/>
              <a:buAutoNum type="arabicPeriod"/>
            </a:pPr>
            <a:r>
              <a:rPr lang="ru-RU" sz="1900" dirty="0" smtClean="0">
                <a:latin typeface="Century" panose="02040604050505020304" pitchFamily="18" charset="0"/>
              </a:rPr>
              <a:t>платежный документ </a:t>
            </a:r>
            <a:br>
              <a:rPr lang="ru-RU" sz="1900" dirty="0" smtClean="0">
                <a:latin typeface="Century" panose="02040604050505020304" pitchFamily="18" charset="0"/>
              </a:rPr>
            </a:br>
            <a:r>
              <a:rPr lang="ru-RU" sz="1900" dirty="0" smtClean="0">
                <a:latin typeface="Century" panose="02040604050505020304" pitchFamily="18" charset="0"/>
              </a:rPr>
              <a:t>о зачислении денежных средств на банковский счет служащего.</a:t>
            </a:r>
          </a:p>
          <a:p>
            <a:pPr marL="0" indent="0">
              <a:buNone/>
            </a:pPr>
            <a:r>
              <a:rPr lang="ru-RU" sz="1800" dirty="0" smtClean="0">
                <a:latin typeface="Century" panose="02040604050505020304" pitchFamily="18" charset="0"/>
              </a:rPr>
              <a:t>Законодатель не требует обязательного нотариального удостоверения совершающейся сделки.</a:t>
            </a:r>
            <a:endParaRPr lang="ru-RU" sz="1800" dirty="0">
              <a:latin typeface="Century" panose="020406040505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536" y="5392234"/>
            <a:ext cx="8730627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Century" panose="02040604050505020304" pitchFamily="18" charset="0"/>
              </a:rPr>
              <a:t>Внимание!</a:t>
            </a:r>
            <a:r>
              <a:rPr lang="ru-RU" dirty="0" smtClean="0">
                <a:latin typeface="Century" panose="02040604050505020304" pitchFamily="18" charset="0"/>
              </a:rPr>
              <a:t> </a:t>
            </a:r>
          </a:p>
          <a:p>
            <a:r>
              <a:rPr lang="ru-RU" sz="1700" b="1" dirty="0" smtClean="0">
                <a:latin typeface="Century" panose="02040604050505020304" pitchFamily="18" charset="0"/>
              </a:rPr>
              <a:t>В случае осуществления контроля расходов государственного гражданского (муниципального) служащего под проверку подпадает в том числе лицо, подарившее деньги.</a:t>
            </a:r>
            <a:endParaRPr lang="ru-RU" sz="1700" b="1" dirty="0">
              <a:latin typeface="Century" panose="020406040505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0590" y="1196752"/>
            <a:ext cx="3775573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537" y="3094588"/>
            <a:ext cx="4041775" cy="256941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6844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type="pic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1" r="14621"/>
          <a:stretch>
            <a:fillRect/>
          </a:stretch>
        </p:blipFill>
        <p:spPr bwMode="auto">
          <a:xfrm>
            <a:off x="251520" y="1772816"/>
            <a:ext cx="8784976" cy="3781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3528" y="116632"/>
            <a:ext cx="86409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 smtClean="0">
                <a:latin typeface="Century" panose="02040604050505020304" pitchFamily="18" charset="0"/>
              </a:rPr>
              <a:t>Вопрос </a:t>
            </a:r>
            <a:r>
              <a:rPr lang="ru-RU" sz="2000" b="1" i="1" u="sng" dirty="0">
                <a:latin typeface="Century" panose="02040604050505020304" pitchFamily="18" charset="0"/>
              </a:rPr>
              <a:t> </a:t>
            </a:r>
            <a:r>
              <a:rPr lang="ru-RU" sz="2000" b="1" i="1" u="sng" dirty="0" smtClean="0">
                <a:latin typeface="Century" panose="02040604050505020304" pitchFamily="18" charset="0"/>
              </a:rPr>
              <a:t>5:</a:t>
            </a:r>
            <a:r>
              <a:rPr lang="ru-RU" sz="2000" b="1" i="1" dirty="0" smtClean="0">
                <a:latin typeface="Century" panose="02040604050505020304" pitchFamily="18" charset="0"/>
              </a:rPr>
              <a:t>  Какая сумма дохода  (по  основному месту работы, </a:t>
            </a:r>
            <a:br>
              <a:rPr lang="ru-RU" sz="2000" b="1" i="1" dirty="0" smtClean="0">
                <a:latin typeface="Century" panose="02040604050505020304" pitchFamily="18" charset="0"/>
              </a:rPr>
            </a:br>
            <a:r>
              <a:rPr lang="ru-RU" sz="2000" b="1" i="1" dirty="0" smtClean="0">
                <a:latin typeface="Century" panose="02040604050505020304" pitchFamily="18" charset="0"/>
              </a:rPr>
              <a:t>при  </a:t>
            </a:r>
            <a:r>
              <a:rPr lang="ru-RU" sz="2000" b="1" i="1" dirty="0">
                <a:latin typeface="Century" panose="02040604050505020304" pitchFamily="18" charset="0"/>
              </a:rPr>
              <a:t>оплате пособий при нетрудоспособности </a:t>
            </a:r>
            <a:r>
              <a:rPr lang="ru-RU" sz="2000" b="1" i="1" dirty="0" smtClean="0">
                <a:latin typeface="Century" panose="02040604050505020304" pitchFamily="18" charset="0"/>
              </a:rPr>
              <a:t> и пр.) отражается </a:t>
            </a:r>
            <a:br>
              <a:rPr lang="ru-RU" sz="2000" b="1" i="1" dirty="0" smtClean="0">
                <a:latin typeface="Century" panose="02040604050505020304" pitchFamily="18" charset="0"/>
              </a:rPr>
            </a:br>
            <a:r>
              <a:rPr lang="ru-RU" sz="2000" b="1" i="1" dirty="0" smtClean="0">
                <a:latin typeface="Century" panose="02040604050505020304" pitchFamily="18" charset="0"/>
              </a:rPr>
              <a:t>в </a:t>
            </a:r>
            <a:r>
              <a:rPr lang="ru-RU" sz="2000" b="1" i="1" smtClean="0">
                <a:latin typeface="Century" panose="02040604050505020304" pitchFamily="18" charset="0"/>
              </a:rPr>
              <a:t>справке  – ВЫПЛАЧЕННАЯ</a:t>
            </a:r>
            <a:r>
              <a:rPr lang="ru-RU" sz="2000" b="1" i="1" dirty="0" smtClean="0">
                <a:latin typeface="Century" panose="02040604050505020304" pitchFamily="18" charset="0"/>
              </a:rPr>
              <a:t>,  </a:t>
            </a:r>
            <a:r>
              <a:rPr lang="ru-RU" sz="2000" b="1" i="1" smtClean="0">
                <a:latin typeface="Century" panose="02040604050505020304" pitchFamily="18" charset="0"/>
              </a:rPr>
              <a:t>или  НАЧИСЛЕННАЯ </a:t>
            </a:r>
            <a:r>
              <a:rPr lang="ru-RU" sz="2000" b="1" i="1" dirty="0" smtClean="0">
                <a:latin typeface="Century" panose="02040604050505020304" pitchFamily="18" charset="0"/>
              </a:rPr>
              <a:t>(до </a:t>
            </a:r>
            <a:r>
              <a:rPr lang="ru-RU" sz="2000" b="1" i="1" dirty="0">
                <a:latin typeface="Century" panose="02040604050505020304" pitchFamily="18" charset="0"/>
              </a:rPr>
              <a:t>вычета налога</a:t>
            </a:r>
            <a:r>
              <a:rPr lang="ru-RU" sz="2000" b="1" i="1" dirty="0" smtClean="0">
                <a:latin typeface="Century" panose="02040604050505020304" pitchFamily="18" charset="0"/>
              </a:rPr>
              <a:t>)?</a:t>
            </a:r>
            <a:endParaRPr lang="ru-RU" sz="2000" b="1" i="1" dirty="0">
              <a:latin typeface="Century" panose="020406040505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2420888"/>
            <a:ext cx="835292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Century" panose="02040604050505020304" pitchFamily="18" charset="0"/>
              </a:rPr>
              <a:t>Пункт 40 Методических рекомендаций Минтруда </a:t>
            </a:r>
            <a:r>
              <a:rPr lang="ru-RU" sz="2000" b="1" dirty="0" smtClean="0">
                <a:latin typeface="Century" panose="02040604050505020304" pitchFamily="18" charset="0"/>
              </a:rPr>
              <a:t>России</a:t>
            </a:r>
            <a:r>
              <a:rPr lang="ru-RU" sz="2000" b="1" dirty="0">
                <a:latin typeface="Century" panose="02040604050505020304" pitchFamily="18" charset="0"/>
              </a:rPr>
              <a:t>:</a:t>
            </a:r>
            <a:endParaRPr lang="ru-RU" sz="2000" b="1" dirty="0" smtClean="0">
              <a:latin typeface="Century" panose="02040604050505020304" pitchFamily="18" charset="0"/>
            </a:endParaRPr>
          </a:p>
          <a:p>
            <a:endParaRPr lang="ru-RU" sz="3200" dirty="0">
              <a:latin typeface="Century" panose="020406040505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Century" panose="02040604050505020304" pitchFamily="18" charset="0"/>
              </a:rPr>
              <a:t>Полученные доходы, в том числе </a:t>
            </a:r>
            <a:r>
              <a:rPr lang="ru-RU" sz="2000" dirty="0" smtClean="0">
                <a:latin typeface="Century" panose="02040604050505020304" pitchFamily="18" charset="0"/>
              </a:rPr>
              <a:t/>
            </a:r>
            <a:br>
              <a:rPr lang="ru-RU" sz="2000" dirty="0" smtClean="0">
                <a:latin typeface="Century" panose="02040604050505020304" pitchFamily="18" charset="0"/>
              </a:rPr>
            </a:br>
            <a:r>
              <a:rPr lang="ru-RU" sz="2000" dirty="0" smtClean="0">
                <a:latin typeface="Century" panose="02040604050505020304" pitchFamily="18" charset="0"/>
              </a:rPr>
              <a:t>по </a:t>
            </a:r>
            <a:r>
              <a:rPr lang="ru-RU" sz="2000" dirty="0">
                <a:latin typeface="Century" panose="02040604050505020304" pitchFamily="18" charset="0"/>
              </a:rPr>
              <a:t>основному месту работы, указываются без вычета налога </a:t>
            </a:r>
            <a:r>
              <a:rPr lang="ru-RU" sz="2000" dirty="0" smtClean="0">
                <a:latin typeface="Century" panose="02040604050505020304" pitchFamily="18" charset="0"/>
              </a:rPr>
              <a:t>               на </a:t>
            </a:r>
            <a:r>
              <a:rPr lang="ru-RU" sz="2000" dirty="0">
                <a:latin typeface="Century" panose="02040604050505020304" pitchFamily="18" charset="0"/>
              </a:rPr>
              <a:t>доходы физических </a:t>
            </a:r>
            <a:r>
              <a:rPr lang="ru-RU" sz="2000" dirty="0" smtClean="0">
                <a:latin typeface="Century" panose="02040604050505020304" pitchFamily="18" charset="0"/>
              </a:rPr>
              <a:t>лиц </a:t>
            </a:r>
            <a:br>
              <a:rPr lang="ru-RU" sz="2000" dirty="0" smtClean="0">
                <a:latin typeface="Century" panose="02040604050505020304" pitchFamily="18" charset="0"/>
              </a:rPr>
            </a:br>
            <a:r>
              <a:rPr lang="ru-RU" sz="2000" dirty="0" smtClean="0">
                <a:latin typeface="Century" panose="02040604050505020304" pitchFamily="18" charset="0"/>
              </a:rPr>
              <a:t>(</a:t>
            </a:r>
            <a:r>
              <a:rPr lang="ru-RU" sz="2000" i="1" dirty="0" smtClean="0">
                <a:latin typeface="Century" panose="02040604050505020304" pitchFamily="18" charset="0"/>
              </a:rPr>
              <a:t>т.е</a:t>
            </a:r>
            <a:r>
              <a:rPr lang="ru-RU" sz="2000" i="1" dirty="0">
                <a:latin typeface="Century" panose="02040604050505020304" pitchFamily="18" charset="0"/>
              </a:rPr>
              <a:t>. </a:t>
            </a:r>
            <a:r>
              <a:rPr lang="ru-RU" sz="2000" i="1" dirty="0" smtClean="0">
                <a:latin typeface="Century" panose="02040604050505020304" pitchFamily="18" charset="0"/>
              </a:rPr>
              <a:t>начисленные)</a:t>
            </a:r>
            <a:endParaRPr lang="ru-RU" sz="2000" i="1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18731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742437"/>
            <a:ext cx="6192688" cy="2414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40960" cy="1512168"/>
          </a:xfrm>
        </p:spPr>
        <p:txBody>
          <a:bodyPr>
            <a:noAutofit/>
          </a:bodyPr>
          <a:lstStyle/>
          <a:p>
            <a:pPr algn="l"/>
            <a:r>
              <a:rPr lang="ru-RU" sz="2000" b="1" i="1" u="sng" dirty="0" smtClean="0">
                <a:latin typeface="Century" panose="02040604050505020304" pitchFamily="18" charset="0"/>
              </a:rPr>
              <a:t>Вопрос  6:</a:t>
            </a:r>
            <a:r>
              <a:rPr lang="ru-RU" sz="2000" b="1" i="1" dirty="0" smtClean="0">
                <a:latin typeface="Century" panose="02040604050505020304" pitchFamily="18" charset="0"/>
              </a:rPr>
              <a:t>  ГГС  в отчетном периоде продал автомобиль, находящийся в собственности. Затем купил другой автомобиль </a:t>
            </a:r>
            <a:br>
              <a:rPr lang="ru-RU" sz="2000" b="1" i="1" dirty="0" smtClean="0">
                <a:latin typeface="Century" panose="02040604050505020304" pitchFamily="18" charset="0"/>
              </a:rPr>
            </a:br>
            <a:r>
              <a:rPr lang="ru-RU" sz="2000" b="1" i="1" dirty="0" smtClean="0">
                <a:latin typeface="Century" panose="02040604050505020304" pitchFamily="18" charset="0"/>
              </a:rPr>
              <a:t>и тоже его продал. Необходимо  ли суммировать </a:t>
            </a:r>
            <a:r>
              <a:rPr lang="ru-RU" sz="2000" b="1" i="1" dirty="0">
                <a:latin typeface="Century" panose="02040604050505020304" pitchFamily="18" charset="0"/>
              </a:rPr>
              <a:t>денежные средства, полученные от продажи двух автомобилей за отчетный </a:t>
            </a:r>
            <a:r>
              <a:rPr lang="ru-RU" sz="2000" b="1" i="1" dirty="0" smtClean="0">
                <a:latin typeface="Century" panose="02040604050505020304" pitchFamily="18" charset="0"/>
              </a:rPr>
              <a:t>период при </a:t>
            </a:r>
            <a:r>
              <a:rPr lang="ru-RU" sz="2000" b="1" i="1" dirty="0">
                <a:latin typeface="Century" panose="02040604050505020304" pitchFamily="18" charset="0"/>
              </a:rPr>
              <a:t>заполнении Раздела 1 «Сведения </a:t>
            </a:r>
            <a:r>
              <a:rPr lang="ru-RU" sz="2000" b="1" i="1" dirty="0" smtClean="0">
                <a:latin typeface="Century" panose="02040604050505020304" pitchFamily="18" charset="0"/>
              </a:rPr>
              <a:t> о </a:t>
            </a:r>
            <a:r>
              <a:rPr lang="ru-RU" sz="2000" b="1" i="1" dirty="0">
                <a:latin typeface="Century" panose="02040604050505020304" pitchFamily="18" charset="0"/>
              </a:rPr>
              <a:t>доходах</a:t>
            </a:r>
            <a:r>
              <a:rPr lang="ru-RU" sz="2000" dirty="0" smtClean="0"/>
              <a:t>»?</a:t>
            </a:r>
            <a:endParaRPr lang="ru-RU" sz="20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04864"/>
            <a:ext cx="4258963" cy="20882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4005064"/>
            <a:ext cx="8229600" cy="2736304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ru-RU" sz="1800" dirty="0" smtClean="0">
                <a:latin typeface="Century" panose="02040604050505020304" pitchFamily="18" charset="0"/>
              </a:rPr>
              <a:t>В пункте 6 «Иные доходы» раздела </a:t>
            </a:r>
            <a:r>
              <a:rPr lang="ru-RU" sz="1800" dirty="0">
                <a:latin typeface="Century" panose="02040604050505020304" pitchFamily="18" charset="0"/>
              </a:rPr>
              <a:t>1 справки следует указать доход от продажи </a:t>
            </a:r>
            <a:r>
              <a:rPr lang="ru-RU" sz="1800" dirty="0" smtClean="0">
                <a:latin typeface="Century" panose="02040604050505020304" pitchFamily="18" charset="0"/>
              </a:rPr>
              <a:t>транспортных средств, отчужденных в отчетном периоде в результате возмездной сделки, заполнив соответствующие формы на оба автомобиля.</a:t>
            </a:r>
          </a:p>
          <a:p>
            <a:r>
              <a:rPr lang="ru-RU" sz="1800" dirty="0" smtClean="0">
                <a:latin typeface="Century" panose="02040604050505020304" pitchFamily="18" charset="0"/>
              </a:rPr>
              <a:t>Денежные средства от продажи автомобилей суммируются.</a:t>
            </a:r>
          </a:p>
          <a:p>
            <a:r>
              <a:rPr lang="ru-RU" sz="1800" dirty="0" smtClean="0">
                <a:latin typeface="Century" panose="02040604050505020304" pitchFamily="18" charset="0"/>
              </a:rPr>
              <a:t>В случае осуществления контроля расходов служащего, необходимо  представить договоры купли-продажи автомобилей</a:t>
            </a:r>
          </a:p>
          <a:p>
            <a:r>
              <a:rPr lang="ru-RU" sz="1800" dirty="0" smtClean="0">
                <a:latin typeface="Century" panose="02040604050505020304" pitchFamily="18" charset="0"/>
              </a:rPr>
              <a:t>Необходимо убедиться, что автомобиль поставлен                                        на регистрационный учет новым владельцем!</a:t>
            </a:r>
            <a:endParaRPr lang="ru-RU" sz="1800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3776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9" y="2189328"/>
            <a:ext cx="4464496" cy="3276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5610" y="288670"/>
            <a:ext cx="8856984" cy="163121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1" i="1" u="sng" dirty="0" smtClean="0">
                <a:latin typeface="Century" panose="02040604050505020304" pitchFamily="18" charset="0"/>
              </a:rPr>
              <a:t>Вопрос  7:</a:t>
            </a:r>
            <a:r>
              <a:rPr lang="ru-RU" sz="2000" b="1" i="1" dirty="0" smtClean="0">
                <a:latin typeface="Century" panose="02040604050505020304" pitchFamily="18" charset="0"/>
              </a:rPr>
              <a:t> Автомобиль продан </a:t>
            </a:r>
            <a:r>
              <a:rPr lang="ru-RU" sz="2000" b="1" i="1" dirty="0">
                <a:latin typeface="Century" panose="02040604050505020304" pitchFamily="18" charset="0"/>
              </a:rPr>
              <a:t>в конце 2020 года, доход от продажи был указан </a:t>
            </a:r>
            <a:r>
              <a:rPr lang="ru-RU" sz="2000" b="1" i="1" dirty="0" smtClean="0">
                <a:latin typeface="Century" panose="02040604050505020304" pitchFamily="18" charset="0"/>
              </a:rPr>
              <a:t> в </a:t>
            </a:r>
            <a:r>
              <a:rPr lang="ru-RU" sz="2000" b="1" i="1" dirty="0">
                <a:latin typeface="Century" panose="02040604050505020304" pitchFamily="18" charset="0"/>
              </a:rPr>
              <a:t>справке в 2021 </a:t>
            </a:r>
            <a:r>
              <a:rPr lang="ru-RU" sz="2000" b="1" i="1" dirty="0" smtClean="0">
                <a:latin typeface="Century" panose="02040604050505020304" pitchFamily="18" charset="0"/>
              </a:rPr>
              <a:t>году. Выяснилось</a:t>
            </a:r>
            <a:r>
              <a:rPr lang="ru-RU" sz="2000" b="1" i="1" dirty="0">
                <a:latin typeface="Century" panose="02040604050505020304" pitchFamily="18" charset="0"/>
              </a:rPr>
              <a:t>, что новый владелец транспортного средства не зарегистрировал его на себя и проданный автомобиль числится на лице, подающем сведения о доходах. </a:t>
            </a:r>
            <a:r>
              <a:rPr lang="ru-RU" sz="2000" b="1" i="1" dirty="0" smtClean="0">
                <a:latin typeface="Century" panose="02040604050505020304" pitchFamily="18" charset="0"/>
              </a:rPr>
              <a:t/>
            </a:r>
            <a:br>
              <a:rPr lang="ru-RU" sz="2000" b="1" i="1" dirty="0" smtClean="0">
                <a:latin typeface="Century" panose="02040604050505020304" pitchFamily="18" charset="0"/>
              </a:rPr>
            </a:br>
            <a:r>
              <a:rPr lang="ru-RU" sz="2000" b="1" i="1" dirty="0" smtClean="0">
                <a:latin typeface="Century" panose="02040604050505020304" pitchFamily="18" charset="0"/>
              </a:rPr>
              <a:t>Как </a:t>
            </a:r>
            <a:r>
              <a:rPr lang="ru-RU" sz="2000" b="1" i="1" dirty="0">
                <a:latin typeface="Century" panose="02040604050505020304" pitchFamily="18" charset="0"/>
              </a:rPr>
              <a:t>правильно отразить </a:t>
            </a:r>
            <a:r>
              <a:rPr lang="ru-RU" sz="2000" b="1" i="1" dirty="0" smtClean="0">
                <a:latin typeface="Century" panose="02040604050505020304" pitchFamily="18" charset="0"/>
              </a:rPr>
              <a:t> сведения </a:t>
            </a:r>
            <a:r>
              <a:rPr lang="ru-RU" sz="2000" b="1" i="1" dirty="0">
                <a:latin typeface="Century" panose="02040604050505020304" pitchFamily="18" charset="0"/>
              </a:rPr>
              <a:t>в справке в </a:t>
            </a:r>
            <a:r>
              <a:rPr lang="ru-RU" sz="2000" b="1" i="1" dirty="0" smtClean="0">
                <a:latin typeface="Century" panose="02040604050505020304" pitchFamily="18" charset="0"/>
              </a:rPr>
              <a:t>этой ситуации?</a:t>
            </a:r>
            <a:endParaRPr lang="ru-RU" sz="2000" b="1" i="1" dirty="0">
              <a:latin typeface="Century" panose="020406040505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714439" y="2119350"/>
            <a:ext cx="4266369" cy="34163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>
                <a:latin typeface="Century" panose="02040604050505020304" pitchFamily="18" charset="0"/>
              </a:rPr>
              <a:t>Регистрация транспортных средств носит учетный характер </a:t>
            </a:r>
            <a:r>
              <a:rPr lang="ru-RU" b="1" dirty="0" smtClean="0">
                <a:latin typeface="Century" panose="02040604050505020304" pitchFamily="18" charset="0"/>
              </a:rPr>
              <a:t> и </a:t>
            </a:r>
            <a:r>
              <a:rPr lang="ru-RU" b="1" dirty="0">
                <a:latin typeface="Century" panose="02040604050505020304" pitchFamily="18" charset="0"/>
              </a:rPr>
              <a:t>не служит основанием для возникновения (прекращения) </a:t>
            </a:r>
            <a:r>
              <a:rPr lang="ru-RU" b="1" dirty="0" smtClean="0">
                <a:latin typeface="Century" panose="02040604050505020304" pitchFamily="18" charset="0"/>
              </a:rPr>
              <a:t>           на </a:t>
            </a:r>
            <a:r>
              <a:rPr lang="ru-RU" b="1" dirty="0">
                <a:latin typeface="Century" panose="02040604050505020304" pitchFamily="18" charset="0"/>
              </a:rPr>
              <a:t>них права </a:t>
            </a:r>
            <a:r>
              <a:rPr lang="ru-RU" b="1" dirty="0" smtClean="0">
                <a:latin typeface="Century" panose="02040604050505020304" pitchFamily="18" charset="0"/>
              </a:rPr>
              <a:t>собственности.</a:t>
            </a:r>
            <a:r>
              <a:rPr lang="ru-RU" b="1" dirty="0" smtClean="0"/>
              <a:t> </a:t>
            </a:r>
            <a:endParaRPr lang="ru-RU" b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 smtClean="0">
                <a:latin typeface="Century" panose="02040604050505020304" pitchFamily="18" charset="0"/>
              </a:rPr>
              <a:t>Если </a:t>
            </a:r>
            <a:r>
              <a:rPr lang="ru-RU" b="1" dirty="0">
                <a:latin typeface="Century" panose="02040604050505020304" pitchFamily="18" charset="0"/>
              </a:rPr>
              <a:t>на отчетную дату транспортное средство уже было отчуждено, </a:t>
            </a:r>
            <a:r>
              <a:rPr lang="ru-RU" b="1" dirty="0" smtClean="0">
                <a:latin typeface="Century" panose="02040604050505020304" pitchFamily="18" charset="0"/>
              </a:rPr>
              <a:t>то </a:t>
            </a:r>
            <a:r>
              <a:rPr lang="ru-RU" b="1" dirty="0">
                <a:latin typeface="Century" panose="02040604050505020304" pitchFamily="18" charset="0"/>
              </a:rPr>
              <a:t>в подразделе 3.2 справки его отражать не следует. При этом в разделе 1 справки следует указать доход от продажи транспортного средства</a:t>
            </a:r>
            <a:r>
              <a:rPr lang="ru-RU" b="1" dirty="0" smtClean="0">
                <a:latin typeface="Century" panose="02040604050505020304" pitchFamily="18" charset="0"/>
              </a:rPr>
              <a:t>.</a:t>
            </a:r>
            <a:endParaRPr lang="ru-RU" b="1" dirty="0">
              <a:latin typeface="Century" panose="020406040505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5611" y="5565338"/>
            <a:ext cx="8856984" cy="10772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FF0000"/>
                </a:solidFill>
                <a:latin typeface="Century" panose="02040604050505020304" pitchFamily="18" charset="0"/>
              </a:rPr>
              <a:t>Внимание! </a:t>
            </a:r>
            <a:r>
              <a:rPr lang="ru-RU" sz="1600" dirty="0" smtClean="0">
                <a:latin typeface="Century" panose="02040604050505020304" pitchFamily="18" charset="0"/>
              </a:rPr>
              <a:t>Управление </a:t>
            </a:r>
            <a:r>
              <a:rPr lang="ru-RU" sz="1600" dirty="0">
                <a:latin typeface="Century" panose="02040604050505020304" pitchFamily="18" charset="0"/>
              </a:rPr>
              <a:t>противодействия коррупции ГУРБ Московской области </a:t>
            </a:r>
            <a:r>
              <a:rPr lang="ru-RU" sz="1600" dirty="0" smtClean="0">
                <a:latin typeface="Century" panose="02040604050505020304" pitchFamily="18" charset="0"/>
              </a:rPr>
              <a:t>рекомендует служащим </a:t>
            </a:r>
            <a:r>
              <a:rPr lang="ru-RU" sz="1600" dirty="0">
                <a:latin typeface="Century" panose="02040604050505020304" pitchFamily="18" charset="0"/>
              </a:rPr>
              <a:t>озаботиться данным вопросом и, в случае </a:t>
            </a:r>
            <a:r>
              <a:rPr lang="ru-RU" sz="1600" dirty="0" smtClean="0">
                <a:latin typeface="Century" panose="02040604050505020304" pitchFamily="18" charset="0"/>
              </a:rPr>
              <a:t>продажи автомобиля</a:t>
            </a:r>
            <a:r>
              <a:rPr lang="ru-RU" sz="1600" dirty="0">
                <a:latin typeface="Century" panose="02040604050505020304" pitchFamily="18" charset="0"/>
              </a:rPr>
              <a:t>,  в 10-дневный срок самостоятельно обратиться в ГИБДД с заявлением о снятии транспортного средства с регистрационного учета.</a:t>
            </a:r>
          </a:p>
        </p:txBody>
      </p:sp>
    </p:spTree>
    <p:extLst>
      <p:ext uri="{BB962C8B-B14F-4D97-AF65-F5344CB8AC3E}">
        <p14:creationId xmlns:p14="http://schemas.microsoft.com/office/powerpoint/2010/main" val="2347978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856984" cy="1301006"/>
          </a:xfrm>
        </p:spPr>
        <p:txBody>
          <a:bodyPr>
            <a:noAutofit/>
          </a:bodyPr>
          <a:lstStyle/>
          <a:p>
            <a:pPr algn="just"/>
            <a:r>
              <a:rPr lang="ru-RU" sz="2000" b="1" i="1" u="sng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Вопрос 8:</a:t>
            </a:r>
            <a: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>
                <a:latin typeface="Century" panose="02040604050505020304" pitchFamily="18" charset="0"/>
                <a:cs typeface="Times New Roman" panose="02020603050405020304" pitchFamily="18" charset="0"/>
              </a:rPr>
              <a:t>Необходимо ли ГГС подавать пояснительную записку </a:t>
            </a:r>
            <a: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к справке в </a:t>
            </a:r>
            <a:r>
              <a:rPr lang="ru-RU" sz="2000" b="1" i="1" dirty="0">
                <a:latin typeface="Century" panose="02040604050505020304" pitchFamily="18" charset="0"/>
                <a:cs typeface="Times New Roman" panose="02020603050405020304" pitchFamily="18" charset="0"/>
              </a:rPr>
              <a:t>случае получения супругом (ой) доходов от реализации, определяемой </a:t>
            </a:r>
            <a: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b="1" i="1" dirty="0">
                <a:latin typeface="Century" panose="02040604050505020304" pitchFamily="18" charset="0"/>
                <a:cs typeface="Times New Roman" panose="02020603050405020304" pitchFamily="18" charset="0"/>
              </a:rPr>
              <a:t>соответствии со ст.249 НК РФ (ИП, применяющий патентную систему налогообложения), а также в случае если доход </a:t>
            </a:r>
            <a: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              от </a:t>
            </a:r>
            <a:r>
              <a:rPr lang="ru-RU" sz="2000" b="1" i="1" dirty="0">
                <a:latin typeface="Century" panose="02040604050505020304" pitchFamily="18" charset="0"/>
                <a:cs typeface="Times New Roman" panose="02020603050405020304" pitchFamily="18" charset="0"/>
              </a:rPr>
              <a:t>участия ООО составил 0 </a:t>
            </a:r>
            <a: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рублей?</a:t>
            </a:r>
            <a:endParaRPr lang="ru-RU" sz="2000" b="1" i="1" dirty="0">
              <a:latin typeface="Century" panose="020406040505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79512" y="1628800"/>
            <a:ext cx="5904656" cy="4065062"/>
          </a:xfrm>
        </p:spPr>
        <p:txBody>
          <a:bodyPr>
            <a:normAutofit fontScale="92500" lnSpcReduction="10000"/>
          </a:bodyPr>
          <a:lstStyle/>
          <a:p>
            <a:r>
              <a:rPr lang="ru-RU" sz="1900" dirty="0">
                <a:latin typeface="Century" panose="02040604050505020304" pitchFamily="18" charset="0"/>
              </a:rPr>
              <a:t>При применении патентной системы налогообложения (</a:t>
            </a:r>
            <a:r>
              <a:rPr lang="ru-RU" sz="1900" dirty="0" smtClean="0">
                <a:latin typeface="Century" panose="02040604050505020304" pitchFamily="18" charset="0"/>
              </a:rPr>
              <a:t>ПСН) в </a:t>
            </a:r>
            <a:r>
              <a:rPr lang="ru-RU" sz="1900" dirty="0">
                <a:latin typeface="Century" panose="02040604050505020304" pitchFamily="18" charset="0"/>
              </a:rPr>
              <a:t>качестве «дохода» указывается сумма доходов от реализации, определяемая </a:t>
            </a:r>
            <a:r>
              <a:rPr lang="ru-RU" sz="1900" dirty="0" smtClean="0">
                <a:latin typeface="Century" panose="02040604050505020304" pitchFamily="18" charset="0"/>
              </a:rPr>
              <a:t>в </a:t>
            </a:r>
            <a:r>
              <a:rPr lang="ru-RU" sz="1900" dirty="0">
                <a:latin typeface="Century" panose="02040604050505020304" pitchFamily="18" charset="0"/>
              </a:rPr>
              <a:t>соответствии </a:t>
            </a:r>
            <a:r>
              <a:rPr lang="ru-RU" sz="1900" dirty="0" smtClean="0">
                <a:latin typeface="Century" panose="02040604050505020304" pitchFamily="18" charset="0"/>
              </a:rPr>
              <a:t>со </a:t>
            </a:r>
            <a:r>
              <a:rPr lang="ru-RU" sz="1900" dirty="0">
                <a:latin typeface="Century" panose="02040604050505020304" pitchFamily="18" charset="0"/>
              </a:rPr>
              <a:t>статьей 249 Налогового кодекса РФ, которая подлежит отражению в книге учета доходов </a:t>
            </a:r>
            <a:r>
              <a:rPr lang="ru-RU" sz="1900" dirty="0" smtClean="0">
                <a:latin typeface="Century" panose="02040604050505020304" pitchFamily="18" charset="0"/>
              </a:rPr>
              <a:t>индивидуального предпринимателя</a:t>
            </a:r>
            <a:r>
              <a:rPr lang="ru-RU" sz="1900" dirty="0">
                <a:latin typeface="Century" panose="02040604050505020304" pitchFamily="18" charset="0"/>
              </a:rPr>
              <a:t>, применяющего </a:t>
            </a:r>
            <a:r>
              <a:rPr lang="ru-RU" sz="1900" dirty="0" smtClean="0">
                <a:latin typeface="Century" panose="02040604050505020304" pitchFamily="18" charset="0"/>
              </a:rPr>
              <a:t>ПСН</a:t>
            </a:r>
            <a:endParaRPr lang="ru-RU" sz="1900" dirty="0">
              <a:latin typeface="Century" panose="02040604050505020304" pitchFamily="18" charset="0"/>
            </a:endParaRPr>
          </a:p>
          <a:p>
            <a:r>
              <a:rPr lang="ru-RU" sz="1900" dirty="0">
                <a:latin typeface="Century" panose="02040604050505020304" pitchFamily="18" charset="0"/>
              </a:rPr>
              <a:t>Пояснительную записку могут запросить </a:t>
            </a:r>
            <a:r>
              <a:rPr lang="ru-RU" sz="1900" dirty="0" smtClean="0">
                <a:latin typeface="Century" panose="02040604050505020304" pitchFamily="18" charset="0"/>
              </a:rPr>
              <a:t>                    в </a:t>
            </a:r>
            <a:r>
              <a:rPr lang="ru-RU" sz="1900" dirty="0">
                <a:latin typeface="Century" panose="02040604050505020304" pitchFamily="18" charset="0"/>
              </a:rPr>
              <a:t>случае возникновения вопросов при проведении анализа справки ГГС. </a:t>
            </a:r>
            <a:r>
              <a:rPr lang="ru-RU" sz="1900" dirty="0" smtClean="0">
                <a:latin typeface="Century" panose="02040604050505020304" pitchFamily="18" charset="0"/>
              </a:rPr>
              <a:t>                        Если в </a:t>
            </a:r>
            <a:r>
              <a:rPr lang="ru-RU" sz="1900" dirty="0">
                <a:latin typeface="Century" panose="02040604050505020304" pitchFamily="18" charset="0"/>
              </a:rPr>
              <a:t>период декларационной кампании </a:t>
            </a:r>
            <a:r>
              <a:rPr lang="ru-RU" sz="1900" dirty="0" smtClean="0">
                <a:latin typeface="Century" panose="02040604050505020304" pitchFamily="18" charset="0"/>
              </a:rPr>
              <a:t>                              у </a:t>
            </a:r>
            <a:r>
              <a:rPr lang="ru-RU" sz="1900" dirty="0">
                <a:latin typeface="Century" panose="02040604050505020304" pitchFamily="18" charset="0"/>
              </a:rPr>
              <a:t>должностного лица, ответственного за прием справки, </a:t>
            </a:r>
            <a:r>
              <a:rPr lang="ru-RU" sz="1900" dirty="0" smtClean="0">
                <a:latin typeface="Century" panose="02040604050505020304" pitchFamily="18" charset="0"/>
              </a:rPr>
              <a:t>вопросов  не </a:t>
            </a:r>
            <a:r>
              <a:rPr lang="ru-RU" sz="1900" dirty="0">
                <a:latin typeface="Century" panose="02040604050505020304" pitchFamily="18" charset="0"/>
              </a:rPr>
              <a:t>возникает, пояснения </a:t>
            </a:r>
            <a:r>
              <a:rPr lang="ru-RU" sz="1900" dirty="0" smtClean="0">
                <a:latin typeface="Century" panose="02040604050505020304" pitchFamily="18" charset="0"/>
              </a:rPr>
              <a:t>              от ГГС не требуются</a:t>
            </a:r>
            <a:endParaRPr lang="ru-RU" sz="1900" dirty="0">
              <a:latin typeface="Century" panose="02040604050505020304" pitchFamily="18" charset="0"/>
            </a:endParaRPr>
          </a:p>
          <a:p>
            <a:endParaRPr lang="ru-RU" sz="1800" dirty="0"/>
          </a:p>
        </p:txBody>
      </p:sp>
      <p:sp>
        <p:nvSpPr>
          <p:cNvPr id="6" name="TextBox 5"/>
          <p:cNvSpPr txBox="1"/>
          <p:nvPr/>
        </p:nvSpPr>
        <p:spPr>
          <a:xfrm>
            <a:off x="414850" y="5652484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Century" panose="02040604050505020304" pitchFamily="18" charset="0"/>
              </a:rPr>
              <a:t>Внимание! </a:t>
            </a:r>
            <a:r>
              <a:rPr lang="ru-RU" b="1" dirty="0" smtClean="0">
                <a:latin typeface="Century" panose="02040604050505020304" pitchFamily="18" charset="0"/>
              </a:rPr>
              <a:t>В случае, если за отчетный период  доход от участия в ООО            не поступал, отражать его не следует  </a:t>
            </a:r>
            <a:endParaRPr lang="ru-RU" b="1" dirty="0">
              <a:latin typeface="Century" panose="020406040505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501" y="1771969"/>
            <a:ext cx="2940847" cy="2665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0615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782960"/>
          </a:xfrm>
        </p:spPr>
        <p:txBody>
          <a:bodyPr>
            <a:noAutofit/>
          </a:bodyPr>
          <a:lstStyle/>
          <a:p>
            <a:pPr algn="l"/>
            <a:r>
              <a:rPr lang="ru-RU" sz="2000" b="1" i="1" u="sng" dirty="0" smtClean="0">
                <a:latin typeface="Century" panose="02040604050505020304" pitchFamily="18" charset="0"/>
              </a:rPr>
              <a:t>Вопрос  9:</a:t>
            </a:r>
            <a:r>
              <a:rPr lang="ru-RU" sz="2000" b="1" i="1" dirty="0" smtClean="0">
                <a:latin typeface="Century" panose="02040604050505020304" pitchFamily="18" charset="0"/>
              </a:rPr>
              <a:t>  Как отражается доход от исполнения государственных обязанностей за плату  в избирательных комиссиях и в качестве присяжных заседателей?</a:t>
            </a:r>
            <a:endParaRPr lang="ru-RU" sz="2000" b="1" i="1" dirty="0">
              <a:latin typeface="Century" panose="020406040505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932" y="1340768"/>
            <a:ext cx="8928992" cy="273630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ru-RU" sz="1200" b="1" dirty="0" smtClean="0">
              <a:latin typeface="Century" panose="02040604050505020304" pitchFamily="18" charset="0"/>
            </a:endParaRPr>
          </a:p>
          <a:p>
            <a:r>
              <a:rPr lang="ru-RU" sz="2000" dirty="0" smtClean="0">
                <a:latin typeface="Century" panose="02040604050505020304" pitchFamily="18" charset="0"/>
              </a:rPr>
              <a:t>ч. 2 ст. 14 Федерального закона от 27.07.2004 № 79-ФЗ установлена обязанность для ГГС предварительно уведомлять представителя нанимателя о выполнении иной оплачиваемой работы</a:t>
            </a:r>
          </a:p>
          <a:p>
            <a:r>
              <a:rPr lang="ru-RU" sz="2000" dirty="0" smtClean="0">
                <a:latin typeface="Century" panose="02040604050505020304" pitchFamily="18" charset="0"/>
              </a:rPr>
              <a:t>В </a:t>
            </a:r>
            <a:r>
              <a:rPr lang="ru-RU" sz="2000" dirty="0">
                <a:latin typeface="Century" panose="02040604050505020304" pitchFamily="18" charset="0"/>
              </a:rPr>
              <a:t>отношение возможности </a:t>
            </a:r>
            <a:r>
              <a:rPr lang="ru-RU" sz="2000" dirty="0" smtClean="0">
                <a:latin typeface="Century" panose="02040604050505020304" pitchFamily="18" charset="0"/>
              </a:rPr>
              <a:t>государственным </a:t>
            </a:r>
            <a:r>
              <a:rPr lang="ru-RU" sz="2000" dirty="0">
                <a:latin typeface="Century" panose="02040604050505020304" pitchFamily="18" charset="0"/>
              </a:rPr>
              <a:t>гражданским служащим быть назначенным присяжным заседателем </a:t>
            </a:r>
            <a:r>
              <a:rPr lang="ru-RU" sz="2000" dirty="0" smtClean="0">
                <a:latin typeface="Century" panose="02040604050505020304" pitchFamily="18" charset="0"/>
              </a:rPr>
              <a:t>запрета нет.</a:t>
            </a:r>
            <a:endParaRPr lang="ru-RU" sz="2000" dirty="0">
              <a:latin typeface="Century" panose="02040604050505020304" pitchFamily="18" charset="0"/>
            </a:endParaRPr>
          </a:p>
          <a:p>
            <a:r>
              <a:rPr lang="ru-RU" sz="2000" dirty="0">
                <a:latin typeface="Century" panose="02040604050505020304" pitchFamily="18" charset="0"/>
              </a:rPr>
              <a:t>Доход, полученный от такой деятельности, следует отразить </a:t>
            </a:r>
            <a:r>
              <a:rPr lang="ru-RU" sz="2000" dirty="0" smtClean="0">
                <a:latin typeface="Century" panose="02040604050505020304" pitchFamily="18" charset="0"/>
              </a:rPr>
              <a:t>                     в разделе 1 справки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2" y="4149080"/>
            <a:ext cx="2739868" cy="2204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572" y="4137945"/>
            <a:ext cx="2627784" cy="2227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721496" y="3974239"/>
            <a:ext cx="3744086" cy="255454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prstClr val="black"/>
                </a:solidFill>
                <a:latin typeface="Century" panose="02040604050505020304" pitchFamily="18" charset="0"/>
              </a:rPr>
              <a:t>Подпункт «г» пункта 3 статьи 7 Федерального закона от 20.08.2004  № 113 </a:t>
            </a:r>
            <a:r>
              <a:rPr lang="ru-RU" sz="1600" dirty="0" smtClean="0">
                <a:solidFill>
                  <a:prstClr val="black"/>
                </a:solidFill>
                <a:latin typeface="Century" panose="02040604050505020304" pitchFamily="18" charset="0"/>
              </a:rPr>
              <a:t>– ФЗ «О </a:t>
            </a:r>
            <a:r>
              <a:rPr lang="ru-RU" sz="1600" dirty="0">
                <a:solidFill>
                  <a:prstClr val="black"/>
                </a:solidFill>
                <a:latin typeface="Century" panose="02040604050505020304" pitchFamily="18" charset="0"/>
              </a:rPr>
              <a:t>присяжных заседателях федеральных судов общей юрисдикции в </a:t>
            </a:r>
            <a:r>
              <a:rPr lang="ru-RU" sz="1600" dirty="0" smtClean="0">
                <a:solidFill>
                  <a:prstClr val="black"/>
                </a:solidFill>
                <a:latin typeface="Century" panose="02040604050505020304" pitchFamily="18" charset="0"/>
              </a:rPr>
              <a:t>РФ» </a:t>
            </a:r>
            <a:r>
              <a:rPr lang="ru-RU" sz="1600" dirty="0">
                <a:solidFill>
                  <a:prstClr val="black"/>
                </a:solidFill>
                <a:latin typeface="Century" panose="02040604050505020304" pitchFamily="18" charset="0"/>
              </a:rPr>
              <a:t>запрещает лицам, замещающим государственные должности или выборные должности в органах местного </a:t>
            </a:r>
            <a:r>
              <a:rPr lang="ru-RU" sz="1600" dirty="0" smtClean="0">
                <a:solidFill>
                  <a:prstClr val="black"/>
                </a:solidFill>
                <a:latin typeface="Century" panose="02040604050505020304" pitchFamily="18" charset="0"/>
              </a:rPr>
              <a:t>самоуправления« быть </a:t>
            </a:r>
            <a:r>
              <a:rPr lang="ru-RU" sz="1600" dirty="0">
                <a:solidFill>
                  <a:prstClr val="black"/>
                </a:solidFill>
                <a:latin typeface="Century" panose="02040604050505020304" pitchFamily="18" charset="0"/>
              </a:rPr>
              <a:t>присяжными </a:t>
            </a:r>
            <a:r>
              <a:rPr lang="ru-RU" sz="1600" dirty="0" smtClean="0">
                <a:solidFill>
                  <a:prstClr val="black"/>
                </a:solidFill>
                <a:latin typeface="Century" panose="02040604050505020304" pitchFamily="18" charset="0"/>
              </a:rPr>
              <a:t>заседателями.</a:t>
            </a:r>
            <a:endParaRPr lang="ru-RU" sz="1600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933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856984" cy="1143000"/>
          </a:xfrm>
        </p:spPr>
        <p:txBody>
          <a:bodyPr>
            <a:noAutofit/>
          </a:bodyPr>
          <a:lstStyle/>
          <a:p>
            <a:pPr algn="l"/>
            <a:r>
              <a:rPr lang="ru-RU" sz="2000" b="1" i="1" u="sng" dirty="0" smtClean="0">
                <a:latin typeface="Century" panose="02040604050505020304" pitchFamily="18" charset="0"/>
              </a:rPr>
              <a:t>Вопрос  10:</a:t>
            </a:r>
            <a:r>
              <a:rPr lang="ru-RU" sz="2000" b="1" i="1" dirty="0" smtClean="0">
                <a:latin typeface="Century" panose="02040604050505020304" pitchFamily="18" charset="0"/>
              </a:rPr>
              <a:t>  При заполнении  графы «</a:t>
            </a:r>
            <a:r>
              <a:rPr lang="ru-RU" sz="2000" b="1" i="1" dirty="0">
                <a:latin typeface="Century" panose="02040604050505020304" pitchFamily="18" charset="0"/>
              </a:rPr>
              <a:t>М</a:t>
            </a:r>
            <a:r>
              <a:rPr lang="ru-RU" sz="2000" b="1" i="1" dirty="0" smtClean="0">
                <a:latin typeface="Century" panose="02040604050505020304" pitchFamily="18" charset="0"/>
              </a:rPr>
              <a:t>естонахождение» Раздела 3.1. «Объекты недвижимого имущества» какой адрес объекта недвижимости вносится: указанный </a:t>
            </a:r>
            <a:r>
              <a:rPr lang="ru-RU" sz="2000" b="1" i="1" dirty="0">
                <a:latin typeface="Century" panose="02040604050505020304" pitchFamily="18" charset="0"/>
              </a:rPr>
              <a:t>в </a:t>
            </a:r>
            <a:r>
              <a:rPr lang="ru-RU" sz="2000" b="1" i="1" dirty="0" smtClean="0">
                <a:latin typeface="Century" panose="02040604050505020304" pitchFamily="18" charset="0"/>
              </a:rPr>
              <a:t>правоустанавливающих документах, указанный </a:t>
            </a:r>
            <a:r>
              <a:rPr lang="ru-RU" sz="2000" b="1" i="1" dirty="0">
                <a:latin typeface="Century" panose="02040604050505020304" pitchFamily="18" charset="0"/>
              </a:rPr>
              <a:t>в иных документах (например, </a:t>
            </a:r>
            <a:r>
              <a:rPr lang="ru-RU" sz="2000" b="1" i="1" dirty="0" smtClean="0">
                <a:latin typeface="Century" panose="02040604050505020304" pitchFamily="18" charset="0"/>
              </a:rPr>
              <a:t>паспорт, договор купли-продажи)?</a:t>
            </a:r>
            <a:endParaRPr lang="ru-RU" sz="2000" b="1" i="1" dirty="0">
              <a:latin typeface="Century" panose="020406040505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1772816"/>
            <a:ext cx="878497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latin typeface="Century" panose="02040604050505020304" pitchFamily="18" charset="0"/>
              </a:rPr>
              <a:t>В разделе 3.1. Недвижимое имущество в графе «Местонахождение (адрес)» указывается адрес недвижимого имущества в соответствии </a:t>
            </a:r>
            <a:r>
              <a:rPr lang="ru-RU" sz="2400" dirty="0" smtClean="0">
                <a:latin typeface="Century" panose="02040604050505020304" pitchFamily="18" charset="0"/>
              </a:rPr>
              <a:t/>
            </a:r>
            <a:br>
              <a:rPr lang="ru-RU" sz="2400" dirty="0" smtClean="0">
                <a:latin typeface="Century" panose="02040604050505020304" pitchFamily="18" charset="0"/>
              </a:rPr>
            </a:br>
            <a:r>
              <a:rPr lang="ru-RU" sz="2400" dirty="0" smtClean="0">
                <a:latin typeface="Century" panose="02040604050505020304" pitchFamily="18" charset="0"/>
              </a:rPr>
              <a:t>с правоустанавливающими документами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Century" panose="02040604050505020304" pitchFamily="18" charset="0"/>
              </a:rPr>
              <a:t>Если имеются разночтения в адресах местонахождения имущества, необходимо указывать адрес, обозначенный в правоустанавливающем документе.</a:t>
            </a:r>
            <a:endParaRPr lang="ru-RU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323528" y="4797152"/>
            <a:ext cx="4824536" cy="15696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FF0000"/>
                </a:solidFill>
                <a:latin typeface="Century" panose="02040604050505020304" pitchFamily="18" charset="0"/>
              </a:rPr>
              <a:t>Правоустанавливающие </a:t>
            </a:r>
            <a:r>
              <a:rPr lang="ru-RU" sz="1600" b="1" dirty="0" smtClean="0">
                <a:solidFill>
                  <a:srgbClr val="FF0000"/>
                </a:solidFill>
                <a:latin typeface="Century" panose="02040604050505020304" pitchFamily="18" charset="0"/>
              </a:rPr>
              <a:t>документы </a:t>
            </a:r>
            <a:r>
              <a:rPr lang="ru-RU" sz="1600" dirty="0" smtClean="0">
                <a:latin typeface="Century" panose="02040604050505020304" pitchFamily="18" charset="0"/>
              </a:rPr>
              <a:t>– </a:t>
            </a:r>
            <a:r>
              <a:rPr lang="ru-RU" sz="1600" dirty="0">
                <a:latin typeface="Century" panose="02040604050505020304" pitchFamily="18" charset="0"/>
              </a:rPr>
              <a:t>документы, </a:t>
            </a:r>
            <a:r>
              <a:rPr lang="ru-RU" sz="1600" dirty="0" smtClean="0">
                <a:latin typeface="Century" panose="02040604050505020304" pitchFamily="18" charset="0"/>
              </a:rPr>
              <a:t>на </a:t>
            </a:r>
            <a:r>
              <a:rPr lang="ru-RU" sz="1600" dirty="0">
                <a:latin typeface="Century" panose="02040604050505020304" pitchFamily="18" charset="0"/>
              </a:rPr>
              <a:t>основании которых возникло право собственности </a:t>
            </a:r>
            <a:r>
              <a:rPr lang="ru-RU" sz="1600" dirty="0" smtClean="0">
                <a:latin typeface="Century" panose="02040604050505020304" pitchFamily="18" charset="0"/>
              </a:rPr>
              <a:t>(</a:t>
            </a:r>
            <a:r>
              <a:rPr lang="ru-RU" sz="1600" dirty="0">
                <a:latin typeface="Century" panose="02040604050505020304" pitchFamily="18" charset="0"/>
              </a:rPr>
              <a:t>договор купли-продажи, мены, дарения, свидетельство о праве </a:t>
            </a:r>
            <a:r>
              <a:rPr lang="ru-RU" sz="1600" dirty="0" smtClean="0">
                <a:latin typeface="Century" panose="02040604050505020304" pitchFamily="18" charset="0"/>
              </a:rPr>
              <a:t/>
            </a:r>
            <a:br>
              <a:rPr lang="ru-RU" sz="1600" dirty="0" smtClean="0">
                <a:latin typeface="Century" panose="02040604050505020304" pitchFamily="18" charset="0"/>
              </a:rPr>
            </a:br>
            <a:r>
              <a:rPr lang="ru-RU" sz="1600" dirty="0" smtClean="0">
                <a:latin typeface="Century" panose="02040604050505020304" pitchFamily="18" charset="0"/>
              </a:rPr>
              <a:t>на </a:t>
            </a:r>
            <a:r>
              <a:rPr lang="ru-RU" sz="1600" dirty="0">
                <a:latin typeface="Century" panose="02040604050505020304" pitchFamily="18" charset="0"/>
              </a:rPr>
              <a:t>наследство, договор долевого участия, решение собственника и т.п</a:t>
            </a:r>
            <a:r>
              <a:rPr lang="ru-RU" sz="1600" dirty="0" smtClean="0">
                <a:latin typeface="Century" panose="02040604050505020304" pitchFamily="18" charset="0"/>
              </a:rPr>
              <a:t>.).</a:t>
            </a:r>
            <a:endParaRPr lang="ru-RU" sz="16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450472"/>
            <a:ext cx="2953146" cy="1935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4214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856984" cy="1143000"/>
          </a:xfrm>
        </p:spPr>
        <p:txBody>
          <a:bodyPr>
            <a:noAutofit/>
          </a:bodyPr>
          <a:lstStyle/>
          <a:p>
            <a:pPr algn="l"/>
            <a:r>
              <a:rPr lang="ru-RU" sz="2000" b="1" i="1" u="sng" dirty="0" smtClean="0">
                <a:latin typeface="Century" panose="02040604050505020304" pitchFamily="18" charset="0"/>
              </a:rPr>
              <a:t>Вопрос  11:</a:t>
            </a:r>
            <a:r>
              <a:rPr lang="ru-RU" sz="2000" b="1" i="1" dirty="0" smtClean="0">
                <a:latin typeface="Century" panose="02040604050505020304" pitchFamily="18" charset="0"/>
              </a:rPr>
              <a:t>  Если </a:t>
            </a:r>
            <a:r>
              <a:rPr lang="ru-RU" sz="2000" b="1" i="1" dirty="0">
                <a:latin typeface="Century" panose="02040604050505020304" pitchFamily="18" charset="0"/>
              </a:rPr>
              <a:t>право собственности на объект недвижимости </a:t>
            </a:r>
            <a:r>
              <a:rPr lang="ru-RU" sz="2000" b="1" i="1" dirty="0" smtClean="0">
                <a:latin typeface="Century" panose="02040604050505020304" pitchFamily="18" charset="0"/>
              </a:rPr>
              <a:t/>
            </a:r>
            <a:br>
              <a:rPr lang="ru-RU" sz="2000" b="1" i="1" dirty="0" smtClean="0">
                <a:latin typeface="Century" panose="02040604050505020304" pitchFamily="18" charset="0"/>
              </a:rPr>
            </a:br>
            <a:r>
              <a:rPr lang="ru-RU" sz="2000" b="1" i="1" dirty="0" smtClean="0">
                <a:latin typeface="Century" panose="02040604050505020304" pitchFamily="18" charset="0"/>
              </a:rPr>
              <a:t>не </a:t>
            </a:r>
            <a:r>
              <a:rPr lang="ru-RU" sz="2000" b="1" i="1" dirty="0">
                <a:latin typeface="Century" panose="02040604050505020304" pitchFamily="18" charset="0"/>
              </a:rPr>
              <a:t>зарегистрировано в Росреестре, но на него выдано свидетельство </a:t>
            </a:r>
            <a:r>
              <a:rPr lang="ru-RU" sz="2000" b="1" i="1" dirty="0" smtClean="0">
                <a:latin typeface="Century" panose="02040604050505020304" pitchFamily="18" charset="0"/>
              </a:rPr>
              <a:t/>
            </a:r>
            <a:br>
              <a:rPr lang="ru-RU" sz="2000" b="1" i="1" dirty="0" smtClean="0">
                <a:latin typeface="Century" panose="02040604050505020304" pitchFamily="18" charset="0"/>
              </a:rPr>
            </a:br>
            <a:r>
              <a:rPr lang="ru-RU" sz="2000" b="1" i="1" dirty="0" smtClean="0">
                <a:latin typeface="Century" panose="02040604050505020304" pitchFamily="18" charset="0"/>
              </a:rPr>
              <a:t>о </a:t>
            </a:r>
            <a:r>
              <a:rPr lang="ru-RU" sz="2000" b="1" i="1" dirty="0">
                <a:latin typeface="Century" panose="02040604050505020304" pitchFamily="18" charset="0"/>
              </a:rPr>
              <a:t>праве </a:t>
            </a:r>
            <a:r>
              <a:rPr lang="ru-RU" sz="2000" b="1" i="1" dirty="0" smtClean="0">
                <a:latin typeface="Century" panose="02040604050505020304" pitchFamily="18" charset="0"/>
              </a:rPr>
              <a:t> на </a:t>
            </a:r>
            <a:r>
              <a:rPr lang="ru-RU" sz="2000" b="1" i="1" dirty="0">
                <a:latin typeface="Century" panose="02040604050505020304" pitchFamily="18" charset="0"/>
              </a:rPr>
              <a:t>наследство, где необходимо отражать этот объект недвижимости в </a:t>
            </a:r>
            <a:r>
              <a:rPr lang="ru-RU" sz="2000" b="1" i="1" dirty="0" smtClean="0">
                <a:latin typeface="Century" panose="02040604050505020304" pitchFamily="18" charset="0"/>
              </a:rPr>
              <a:t>справке?</a:t>
            </a:r>
            <a:endParaRPr lang="ru-RU" sz="2000" b="1" i="1" dirty="0">
              <a:latin typeface="Century" panose="020406040505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5088" y="1556792"/>
            <a:ext cx="5727072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900" dirty="0" smtClean="0">
                <a:latin typeface="Century" panose="02040604050505020304" pitchFamily="18" charset="0"/>
              </a:rPr>
              <a:t>Недвижимое имущество</a:t>
            </a:r>
            <a:r>
              <a:rPr lang="ru-RU" sz="1900" dirty="0">
                <a:latin typeface="Century" panose="02040604050505020304" pitchFamily="18" charset="0"/>
              </a:rPr>
              <a:t>, полученное </a:t>
            </a:r>
            <a:r>
              <a:rPr lang="ru-RU" sz="1900" dirty="0" smtClean="0">
                <a:latin typeface="Century" panose="02040604050505020304" pitchFamily="18" charset="0"/>
              </a:rPr>
              <a:t>                 в </a:t>
            </a:r>
            <a:r>
              <a:rPr lang="ru-RU" sz="1900" dirty="0">
                <a:latin typeface="Century" panose="02040604050505020304" pitchFamily="18" charset="0"/>
              </a:rPr>
              <a:t>порядке наследования (</a:t>
            </a:r>
            <a:r>
              <a:rPr lang="ru-RU" sz="1900" dirty="0" smtClean="0">
                <a:latin typeface="Century" panose="02040604050505020304" pitchFamily="18" charset="0"/>
              </a:rPr>
              <a:t>выдано свидетельство о </a:t>
            </a:r>
            <a:r>
              <a:rPr lang="ru-RU" sz="1900" dirty="0">
                <a:latin typeface="Century" panose="02040604050505020304" pitchFamily="18" charset="0"/>
              </a:rPr>
              <a:t>праве на наследство) </a:t>
            </a:r>
            <a:r>
              <a:rPr lang="ru-RU" sz="1900" dirty="0" smtClean="0">
                <a:latin typeface="Century" panose="02040604050505020304" pitchFamily="18" charset="0"/>
              </a:rPr>
              <a:t>              или по </a:t>
            </a:r>
            <a:r>
              <a:rPr lang="ru-RU" sz="1900" dirty="0">
                <a:latin typeface="Century" panose="02040604050505020304" pitchFamily="18" charset="0"/>
              </a:rPr>
              <a:t>решению суда (вступило </a:t>
            </a:r>
            <a:r>
              <a:rPr lang="ru-RU" sz="1900" dirty="0" smtClean="0">
                <a:latin typeface="Century" panose="02040604050505020304" pitchFamily="18" charset="0"/>
              </a:rPr>
              <a:t>                          в </a:t>
            </a:r>
            <a:r>
              <a:rPr lang="ru-RU" sz="1900" dirty="0">
                <a:latin typeface="Century" panose="02040604050505020304" pitchFamily="18" charset="0"/>
              </a:rPr>
              <a:t>законную силу), право собственности </a:t>
            </a:r>
            <a:r>
              <a:rPr lang="ru-RU" sz="1900" dirty="0" smtClean="0">
                <a:latin typeface="Century" panose="02040604050505020304" pitchFamily="18" charset="0"/>
              </a:rPr>
              <a:t>                на </a:t>
            </a:r>
            <a:r>
              <a:rPr lang="ru-RU" sz="1900" dirty="0">
                <a:latin typeface="Century" panose="02040604050505020304" pitchFamily="18" charset="0"/>
              </a:rPr>
              <a:t>которое </a:t>
            </a:r>
            <a:r>
              <a:rPr lang="ru-RU" sz="1900" dirty="0" smtClean="0">
                <a:latin typeface="Century" panose="02040604050505020304" pitchFamily="18" charset="0"/>
              </a:rPr>
              <a:t>не </a:t>
            </a:r>
            <a:r>
              <a:rPr lang="ru-RU" sz="1900" dirty="0">
                <a:latin typeface="Century" panose="02040604050505020304" pitchFamily="18" charset="0"/>
              </a:rPr>
              <a:t>зарегистрировано </a:t>
            </a:r>
            <a:r>
              <a:rPr lang="ru-RU" sz="1900" dirty="0" smtClean="0">
                <a:latin typeface="Century" panose="02040604050505020304" pitchFamily="18" charset="0"/>
              </a:rPr>
              <a:t>                         в </a:t>
            </a:r>
            <a:r>
              <a:rPr lang="ru-RU" sz="1900" dirty="0">
                <a:latin typeface="Century" panose="02040604050505020304" pitchFamily="18" charset="0"/>
              </a:rPr>
              <a:t>установленном порядке </a:t>
            </a:r>
            <a:r>
              <a:rPr lang="ru-RU" sz="1900" dirty="0" smtClean="0">
                <a:latin typeface="Century" panose="02040604050505020304" pitchFamily="18" charset="0"/>
              </a:rPr>
              <a:t>(</a:t>
            </a:r>
            <a:r>
              <a:rPr lang="ru-RU" sz="1900" dirty="0">
                <a:latin typeface="Century" panose="02040604050505020304" pitchFamily="18" charset="0"/>
              </a:rPr>
              <a:t>не осуществлена регистрация </a:t>
            </a:r>
            <a:r>
              <a:rPr lang="ru-RU" sz="1900" dirty="0" smtClean="0">
                <a:latin typeface="Century" panose="02040604050505020304" pitchFamily="18" charset="0"/>
              </a:rPr>
              <a:t>в </a:t>
            </a:r>
            <a:r>
              <a:rPr lang="ru-RU" sz="1900" dirty="0" err="1">
                <a:latin typeface="Century" panose="02040604050505020304" pitchFamily="18" charset="0"/>
              </a:rPr>
              <a:t>Росреестре</a:t>
            </a:r>
            <a:r>
              <a:rPr lang="ru-RU" sz="1900" dirty="0" smtClean="0">
                <a:latin typeface="Century" panose="02040604050505020304" pitchFamily="18" charset="0"/>
              </a:rPr>
              <a:t>) указывается                        в подразделе </a:t>
            </a:r>
            <a:r>
              <a:rPr lang="ru-RU" sz="1900" dirty="0">
                <a:latin typeface="Century" panose="02040604050505020304" pitchFamily="18" charset="0"/>
              </a:rPr>
              <a:t>3.1. </a:t>
            </a:r>
            <a:r>
              <a:rPr lang="ru-RU" sz="1900" dirty="0" smtClean="0">
                <a:latin typeface="Century" panose="02040604050505020304" pitchFamily="18" charset="0"/>
              </a:rPr>
              <a:t>«Недвижимое имущество» раздела 3 «Сведения об имуществе». </a:t>
            </a:r>
            <a:endParaRPr lang="ru-RU" sz="19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57284" y="4941168"/>
            <a:ext cx="8803672" cy="15696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prstClr val="black"/>
                </a:solidFill>
                <a:latin typeface="Century" panose="02040604050505020304" pitchFamily="18" charset="0"/>
              </a:rPr>
              <a:t>В строке « Основания приобретения и источник </a:t>
            </a:r>
            <a:r>
              <a:rPr lang="ru-RU" sz="1600" dirty="0" smtClean="0">
                <a:solidFill>
                  <a:prstClr val="black"/>
                </a:solidFill>
                <a:latin typeface="Century" panose="02040604050505020304" pitchFamily="18" charset="0"/>
              </a:rPr>
              <a:t>средств», согласно п. 103 необходимо </a:t>
            </a:r>
            <a:r>
              <a:rPr lang="ru-RU" sz="1600" dirty="0">
                <a:solidFill>
                  <a:prstClr val="black"/>
                </a:solidFill>
                <a:latin typeface="Century" panose="02040604050505020304" pitchFamily="18" charset="0"/>
              </a:rPr>
              <a:t>указывать правильное, официальное наименование документов </a:t>
            </a:r>
            <a:r>
              <a:rPr lang="ru-RU" sz="1600" dirty="0" smtClean="0">
                <a:solidFill>
                  <a:prstClr val="black"/>
                </a:solidFill>
                <a:latin typeface="Century" panose="02040604050505020304" pitchFamily="18" charset="0"/>
              </a:rPr>
              <a:t>                                           с </a:t>
            </a:r>
            <a:r>
              <a:rPr lang="ru-RU" sz="1600" dirty="0">
                <a:solidFill>
                  <a:prstClr val="black"/>
                </a:solidFill>
                <a:latin typeface="Century" panose="02040604050505020304" pitchFamily="18" charset="0"/>
              </a:rPr>
              <a:t>соответствующими реквизитами, например: </a:t>
            </a:r>
            <a:r>
              <a:rPr lang="ru-RU" sz="1600" dirty="0" smtClean="0">
                <a:solidFill>
                  <a:prstClr val="black"/>
                </a:solidFill>
                <a:latin typeface="Century" panose="02040604050505020304" pitchFamily="18" charset="0"/>
              </a:rPr>
              <a:t>свидетельство о </a:t>
            </a:r>
            <a:r>
              <a:rPr lang="ru-RU" sz="1600" dirty="0">
                <a:solidFill>
                  <a:prstClr val="black"/>
                </a:solidFill>
                <a:latin typeface="Century" panose="02040604050505020304" pitchFamily="18" charset="0"/>
              </a:rPr>
              <a:t>государственной регистрации права 50 НД № 776723 от 17.03.2010; </a:t>
            </a:r>
            <a:endParaRPr lang="ru-RU" sz="1600" dirty="0" smtClean="0">
              <a:solidFill>
                <a:prstClr val="black"/>
              </a:solidFill>
              <a:latin typeface="Century" panose="02040604050505020304" pitchFamily="18" charset="0"/>
            </a:endParaRPr>
          </a:p>
          <a:p>
            <a:r>
              <a:rPr lang="ru-RU" sz="1600" dirty="0">
                <a:solidFill>
                  <a:prstClr val="black"/>
                </a:solidFill>
                <a:latin typeface="Century" panose="02040604050505020304" pitchFamily="18" charset="0"/>
              </a:rPr>
              <a:t> </a:t>
            </a:r>
            <a:r>
              <a:rPr lang="ru-RU" sz="1600" dirty="0" smtClean="0">
                <a:solidFill>
                  <a:prstClr val="black"/>
                </a:solidFill>
                <a:latin typeface="Century" panose="02040604050505020304" pitchFamily="18" charset="0"/>
              </a:rPr>
              <a:t>    запись </a:t>
            </a:r>
            <a:r>
              <a:rPr lang="ru-RU" sz="1600" dirty="0">
                <a:solidFill>
                  <a:prstClr val="black"/>
                </a:solidFill>
                <a:latin typeface="Century" panose="02040604050505020304" pitchFamily="18" charset="0"/>
              </a:rPr>
              <a:t>в </a:t>
            </a:r>
            <a:r>
              <a:rPr lang="ru-RU" sz="1600" dirty="0" smtClean="0">
                <a:solidFill>
                  <a:prstClr val="black"/>
                </a:solidFill>
                <a:latin typeface="Century" panose="02040604050505020304" pitchFamily="18" charset="0"/>
              </a:rPr>
              <a:t>ЕГРН № </a:t>
            </a:r>
            <a:r>
              <a:rPr lang="ru-RU" sz="1600" dirty="0">
                <a:solidFill>
                  <a:prstClr val="black"/>
                </a:solidFill>
                <a:latin typeface="Century" panose="02040604050505020304" pitchFamily="18" charset="0"/>
              </a:rPr>
              <a:t>77:02:0014017:1994-72/004/2021-2 от 27.03.2021; </a:t>
            </a:r>
            <a:endParaRPr lang="ru-RU" sz="1600" dirty="0" smtClean="0">
              <a:solidFill>
                <a:prstClr val="black"/>
              </a:solidFill>
              <a:latin typeface="Century" panose="02040604050505020304" pitchFamily="18" charset="0"/>
            </a:endParaRPr>
          </a:p>
          <a:p>
            <a:r>
              <a:rPr lang="ru-RU" sz="1600" dirty="0">
                <a:solidFill>
                  <a:prstClr val="black"/>
                </a:solidFill>
                <a:latin typeface="Century" panose="02040604050505020304" pitchFamily="18" charset="0"/>
              </a:rPr>
              <a:t> </a:t>
            </a:r>
            <a:r>
              <a:rPr lang="ru-RU" sz="1600" dirty="0" smtClean="0">
                <a:solidFill>
                  <a:prstClr val="black"/>
                </a:solidFill>
                <a:latin typeface="Century" panose="02040604050505020304" pitchFamily="18" charset="0"/>
              </a:rPr>
              <a:t>    договор купли-продажи от 19.02.2021.</a:t>
            </a:r>
            <a:endParaRPr lang="ru-RU" sz="1600" dirty="0"/>
          </a:p>
        </p:txBody>
      </p:sp>
      <p:pic>
        <p:nvPicPr>
          <p:cNvPr id="5122" name="Picture 2" descr="https://chagoda.ru/upload/iblock/dd2/6w5sjq4h0im079b6kd87fnfb67a21z6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862" y="1988840"/>
            <a:ext cx="2922759" cy="194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5679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7306"/>
            <a:ext cx="8928992" cy="6696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20444" y="127306"/>
            <a:ext cx="8928992" cy="2149566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l"/>
            <a:r>
              <a:rPr lang="ru-RU" sz="2000" b="1" i="1" u="sng" dirty="0" smtClean="0">
                <a:latin typeface="Century" panose="02040604050505020304" pitchFamily="18" charset="0"/>
              </a:rPr>
              <a:t>Вопрос  12:</a:t>
            </a:r>
            <a:r>
              <a:rPr lang="ru-RU" sz="2000" b="1" i="1" dirty="0" smtClean="0">
                <a:latin typeface="Century" panose="02040604050505020304" pitchFamily="18" charset="0"/>
              </a:rPr>
              <a:t>  ГГС совместно </a:t>
            </a:r>
            <a:r>
              <a:rPr lang="ru-RU" sz="2000" b="1" i="1" dirty="0">
                <a:latin typeface="Century" panose="02040604050505020304" pitchFamily="18" charset="0"/>
              </a:rPr>
              <a:t>со своим несовершеннолетним ребенком </a:t>
            </a:r>
            <a:r>
              <a:rPr lang="ru-RU" sz="2000" b="1" i="1" dirty="0" smtClean="0">
                <a:latin typeface="Century" panose="02040604050505020304" pitchFamily="18" charset="0"/>
              </a:rPr>
              <a:t>продана находившаяся в  общей долевой собственности квартира . Полученные в </a:t>
            </a:r>
            <a:r>
              <a:rPr lang="ru-RU" sz="2000" b="1" i="1" dirty="0">
                <a:latin typeface="Century" panose="02040604050505020304" pitchFamily="18" charset="0"/>
              </a:rPr>
              <a:t>равных долях </a:t>
            </a:r>
            <a:r>
              <a:rPr lang="ru-RU" sz="2000" b="1" i="1" dirty="0" smtClean="0">
                <a:latin typeface="Century" panose="02040604050505020304" pitchFamily="18" charset="0"/>
              </a:rPr>
              <a:t>денежные средства в </a:t>
            </a:r>
            <a:r>
              <a:rPr lang="ru-RU" sz="2000" b="1" i="1" dirty="0">
                <a:latin typeface="Century" panose="02040604050505020304" pitchFamily="18" charset="0"/>
              </a:rPr>
              <a:t>тот же отчетный период </a:t>
            </a:r>
            <a:r>
              <a:rPr lang="ru-RU" sz="2000" b="1" i="1" dirty="0" smtClean="0">
                <a:latin typeface="Century" panose="02040604050505020304" pitchFamily="18" charset="0"/>
              </a:rPr>
              <a:t> ими  вложены  в покупку  новой квартиры также в </a:t>
            </a:r>
            <a:r>
              <a:rPr lang="ru-RU" sz="2000" b="1" i="1" dirty="0">
                <a:latin typeface="Century" panose="02040604050505020304" pitchFamily="18" charset="0"/>
              </a:rPr>
              <a:t>общую долевую </a:t>
            </a:r>
            <a:r>
              <a:rPr lang="ru-RU" sz="2000" b="1" i="1" dirty="0" smtClean="0">
                <a:latin typeface="Century" panose="02040604050505020304" pitchFamily="18" charset="0"/>
              </a:rPr>
              <a:t>собственность. Как  отражается покупка  в разделе «Расходы»  </a:t>
            </a:r>
            <a:br>
              <a:rPr lang="ru-RU" sz="2000" b="1" i="1" dirty="0" smtClean="0">
                <a:latin typeface="Century" panose="02040604050505020304" pitchFamily="18" charset="0"/>
              </a:rPr>
            </a:br>
            <a:r>
              <a:rPr lang="ru-RU" sz="2000" b="1" i="1" dirty="0" smtClean="0">
                <a:latin typeface="Century" panose="02040604050505020304" pitchFamily="18" charset="0"/>
              </a:rPr>
              <a:t>в справке </a:t>
            </a:r>
            <a:r>
              <a:rPr lang="ru-RU" sz="2000" b="1" i="1" dirty="0">
                <a:latin typeface="Century" panose="02040604050505020304" pitchFamily="18" charset="0"/>
              </a:rPr>
              <a:t>о доходах несовершеннолетнего </a:t>
            </a:r>
            <a:r>
              <a:rPr lang="ru-RU" sz="2000" b="1" i="1" dirty="0" smtClean="0">
                <a:latin typeface="Century" panose="02040604050505020304" pitchFamily="18" charset="0"/>
              </a:rPr>
              <a:t>ребенка</a:t>
            </a:r>
            <a:r>
              <a:rPr lang="ru-RU" sz="2000" b="1" dirty="0" smtClean="0"/>
              <a:t>?</a:t>
            </a:r>
            <a:endParaRPr lang="ru-RU" sz="20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15516" y="5422719"/>
            <a:ext cx="8712968" cy="132343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Century" panose="02040604050505020304" pitchFamily="18" charset="0"/>
              </a:rPr>
              <a:t>В </a:t>
            </a:r>
            <a:r>
              <a:rPr lang="ru-RU" sz="1600" dirty="0">
                <a:latin typeface="Century" panose="02040604050505020304" pitchFamily="18" charset="0"/>
              </a:rPr>
              <a:t>случае приобретения служащим </a:t>
            </a:r>
            <a:r>
              <a:rPr lang="ru-RU" sz="1600" dirty="0" smtClean="0">
                <a:latin typeface="Century" panose="02040604050505020304" pitchFamily="18" charset="0"/>
              </a:rPr>
              <a:t>и </a:t>
            </a:r>
            <a:r>
              <a:rPr lang="ru-RU" sz="1600" dirty="0">
                <a:latin typeface="Century" panose="02040604050505020304" pitchFamily="18" charset="0"/>
              </a:rPr>
              <a:t>его супругой (супругом) </a:t>
            </a:r>
            <a:r>
              <a:rPr lang="ru-RU" sz="1600" dirty="0" smtClean="0">
                <a:latin typeface="Century" panose="02040604050505020304" pitchFamily="18" charset="0"/>
              </a:rPr>
              <a:t>объекта </a:t>
            </a:r>
            <a:r>
              <a:rPr lang="ru-RU" sz="1600" dirty="0">
                <a:latin typeface="Century" panose="02040604050505020304" pitchFamily="18" charset="0"/>
              </a:rPr>
              <a:t>имущества </a:t>
            </a:r>
            <a:r>
              <a:rPr lang="ru-RU" sz="1600" dirty="0" smtClean="0">
                <a:latin typeface="Century" panose="02040604050505020304" pitchFamily="18" charset="0"/>
              </a:rPr>
              <a:t/>
            </a:r>
            <a:br>
              <a:rPr lang="ru-RU" sz="1600" dirty="0" smtClean="0">
                <a:latin typeface="Century" panose="02040604050505020304" pitchFamily="18" charset="0"/>
              </a:rPr>
            </a:br>
            <a:r>
              <a:rPr lang="ru-RU" sz="1600" dirty="0" smtClean="0">
                <a:latin typeface="Century" panose="02040604050505020304" pitchFamily="18" charset="0"/>
              </a:rPr>
              <a:t>в </a:t>
            </a:r>
            <a:r>
              <a:rPr lang="ru-RU" sz="1600" dirty="0">
                <a:latin typeface="Century" panose="02040604050505020304" pitchFamily="18" charset="0"/>
              </a:rPr>
              <a:t>долевую собственность (не определен единственный покупатель в договоре) </a:t>
            </a:r>
            <a:r>
              <a:rPr lang="ru-RU" sz="1600" dirty="0" smtClean="0">
                <a:latin typeface="Century" panose="02040604050505020304" pitchFamily="18" charset="0"/>
              </a:rPr>
              <a:t>раздел 2 «Сведения о расходах» заполняется в </a:t>
            </a:r>
            <a:r>
              <a:rPr lang="ru-RU" sz="1600" dirty="0">
                <a:latin typeface="Century" panose="02040604050505020304" pitchFamily="18" charset="0"/>
              </a:rPr>
              <a:t>справках обоих лиц (аналогично в отношении несовершеннолетних детей). При этом в графе «Сумма сделки» применимых справок рекомендуется указывать полную </a:t>
            </a:r>
            <a:r>
              <a:rPr lang="ru-RU" sz="1600" dirty="0" smtClean="0">
                <a:latin typeface="Century" panose="02040604050505020304" pitchFamily="18" charset="0"/>
              </a:rPr>
              <a:t>стоимость.</a:t>
            </a:r>
            <a:endParaRPr lang="ru-RU" sz="1600" dirty="0">
              <a:latin typeface="Century" panose="020406040505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75856" y="2276872"/>
            <a:ext cx="576064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 smtClean="0">
                <a:latin typeface="Century" panose="02040604050505020304" pitchFamily="18" charset="0"/>
              </a:rPr>
              <a:t>В </a:t>
            </a:r>
            <a:r>
              <a:rPr lang="ru-RU" sz="2000" dirty="0">
                <a:latin typeface="Century" panose="02040604050505020304" pitchFamily="18" charset="0"/>
              </a:rPr>
              <a:t>ситуации продажи имущества, находящегося </a:t>
            </a:r>
            <a:r>
              <a:rPr lang="ru-RU" sz="2000" dirty="0" smtClean="0">
                <a:latin typeface="Century" panose="02040604050505020304" pitchFamily="18" charset="0"/>
              </a:rPr>
              <a:t> в </a:t>
            </a:r>
            <a:r>
              <a:rPr lang="ru-RU" sz="2000" dirty="0">
                <a:latin typeface="Century" panose="02040604050505020304" pitchFamily="18" charset="0"/>
              </a:rPr>
              <a:t>долевой собственности, доход указывается </a:t>
            </a:r>
            <a:r>
              <a:rPr lang="ru-RU" sz="2000" dirty="0" smtClean="0">
                <a:latin typeface="Century" panose="02040604050505020304" pitchFamily="18" charset="0"/>
              </a:rPr>
              <a:t> в </a:t>
            </a:r>
            <a:r>
              <a:rPr lang="ru-RU" sz="2000" dirty="0">
                <a:latin typeface="Century" panose="02040604050505020304" pitchFamily="18" charset="0"/>
              </a:rPr>
              <a:t>соответствии </a:t>
            </a:r>
            <a:r>
              <a:rPr lang="ru-RU" sz="2000" dirty="0" smtClean="0">
                <a:latin typeface="Century" panose="02040604050505020304" pitchFamily="18" charset="0"/>
              </a:rPr>
              <a:t/>
            </a:r>
            <a:br>
              <a:rPr lang="ru-RU" sz="2000" dirty="0" smtClean="0">
                <a:latin typeface="Century" panose="02040604050505020304" pitchFamily="18" charset="0"/>
              </a:rPr>
            </a:br>
            <a:r>
              <a:rPr lang="ru-RU" sz="2000" dirty="0" smtClean="0">
                <a:latin typeface="Century" panose="02040604050505020304" pitchFamily="18" charset="0"/>
              </a:rPr>
              <a:t>с </a:t>
            </a:r>
            <a:r>
              <a:rPr lang="ru-RU" sz="2000" dirty="0">
                <a:latin typeface="Century" panose="02040604050505020304" pitchFamily="18" charset="0"/>
              </a:rPr>
              <a:t>договором </a:t>
            </a:r>
            <a:r>
              <a:rPr lang="ru-RU" sz="2000" dirty="0" smtClean="0">
                <a:latin typeface="Century" panose="02040604050505020304" pitchFamily="18" charset="0"/>
              </a:rPr>
              <a:t>купли-продажи</a:t>
            </a:r>
            <a:r>
              <a:rPr lang="ru-RU" sz="2000" dirty="0">
                <a:latin typeface="Century" panose="02040604050505020304" pitchFamily="18" charset="0"/>
              </a:rPr>
              <a:t>. </a:t>
            </a:r>
            <a:r>
              <a:rPr lang="ru-RU" sz="2000" dirty="0" smtClean="0">
                <a:latin typeface="Century" panose="02040604050505020304" pitchFamily="18" charset="0"/>
              </a:rPr>
              <a:t>Если </a:t>
            </a:r>
            <a:br>
              <a:rPr lang="ru-RU" sz="2000" dirty="0" smtClean="0">
                <a:latin typeface="Century" panose="02040604050505020304" pitchFamily="18" charset="0"/>
              </a:rPr>
            </a:br>
            <a:r>
              <a:rPr lang="ru-RU" sz="2000" dirty="0" smtClean="0">
                <a:latin typeface="Century" panose="02040604050505020304" pitchFamily="18" charset="0"/>
              </a:rPr>
              <a:t>в </a:t>
            </a:r>
            <a:r>
              <a:rPr lang="ru-RU" sz="2000" dirty="0">
                <a:latin typeface="Century" panose="02040604050505020304" pitchFamily="18" charset="0"/>
              </a:rPr>
              <a:t>рассматриваемом договоре в качестве «продавца» указано два (или более) лица  без разделения причитающихся им сумм, то отражаются денежные средства </a:t>
            </a:r>
            <a:r>
              <a:rPr lang="ru-RU" sz="2000" dirty="0" smtClean="0">
                <a:latin typeface="Century" panose="02040604050505020304" pitchFamily="18" charset="0"/>
              </a:rPr>
              <a:t/>
            </a:r>
            <a:br>
              <a:rPr lang="ru-RU" sz="2000" dirty="0" smtClean="0">
                <a:latin typeface="Century" panose="02040604050505020304" pitchFamily="18" charset="0"/>
              </a:rPr>
            </a:br>
            <a:r>
              <a:rPr lang="ru-RU" sz="2000" dirty="0" smtClean="0">
                <a:latin typeface="Century" panose="02040604050505020304" pitchFamily="18" charset="0"/>
              </a:rPr>
              <a:t>с </a:t>
            </a:r>
            <a:r>
              <a:rPr lang="ru-RU" sz="2000" dirty="0">
                <a:latin typeface="Century" panose="02040604050505020304" pitchFamily="18" charset="0"/>
              </a:rPr>
              <a:t>учетом принадлежащих данным лицам </a:t>
            </a:r>
            <a:r>
              <a:rPr lang="ru-RU" sz="2000" dirty="0" smtClean="0">
                <a:latin typeface="Century" panose="02040604050505020304" pitchFamily="18" charset="0"/>
              </a:rPr>
              <a:t>долей.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203342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type="pic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7" r="20017"/>
          <a:stretch>
            <a:fillRect/>
          </a:stretch>
        </p:blipFill>
        <p:spPr bwMode="auto">
          <a:xfrm>
            <a:off x="107504" y="2852935"/>
            <a:ext cx="8973376" cy="3916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4" y="116632"/>
            <a:ext cx="892899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 smtClean="0">
                <a:latin typeface="Century" panose="02040604050505020304" pitchFamily="18" charset="0"/>
              </a:rPr>
              <a:t>Вопрос  13: </a:t>
            </a:r>
            <a:r>
              <a:rPr lang="ru-RU" sz="2000" b="1" i="1" dirty="0" smtClean="0">
                <a:latin typeface="Century" panose="02040604050505020304" pitchFamily="18" charset="0"/>
              </a:rPr>
              <a:t> ГГС заключил  договор </a:t>
            </a:r>
            <a:r>
              <a:rPr lang="ru-RU" sz="2000" b="1" i="1" dirty="0">
                <a:latin typeface="Century" panose="02040604050505020304" pitchFamily="18" charset="0"/>
              </a:rPr>
              <a:t>долевого участия </a:t>
            </a:r>
            <a:r>
              <a:rPr lang="ru-RU" sz="2000" b="1" i="1" dirty="0" smtClean="0">
                <a:latin typeface="Century" panose="02040604050505020304" pitchFamily="18" charset="0"/>
              </a:rPr>
              <a:t>30 </a:t>
            </a:r>
            <a:r>
              <a:rPr lang="ru-RU" sz="2000" b="1" i="1" dirty="0">
                <a:latin typeface="Century" panose="02040604050505020304" pitchFamily="18" charset="0"/>
              </a:rPr>
              <a:t>декабря отчетного </a:t>
            </a:r>
            <a:r>
              <a:rPr lang="ru-RU" sz="2000" b="1" i="1" dirty="0" smtClean="0">
                <a:latin typeface="Century" panose="02040604050505020304" pitchFamily="18" charset="0"/>
              </a:rPr>
              <a:t>года  и в тот же день  заключил </a:t>
            </a:r>
            <a:r>
              <a:rPr lang="ru-RU" sz="2000" b="1" i="1" dirty="0">
                <a:latin typeface="Century" panose="02040604050505020304" pitchFamily="18" charset="0"/>
              </a:rPr>
              <a:t>кредитный договор </a:t>
            </a:r>
            <a:r>
              <a:rPr lang="ru-RU" sz="2000" b="1" i="1" dirty="0" smtClean="0">
                <a:latin typeface="Century" panose="02040604050505020304" pitchFamily="18" charset="0"/>
              </a:rPr>
              <a:t/>
            </a:r>
            <a:br>
              <a:rPr lang="ru-RU" sz="2000" b="1" i="1" dirty="0" smtClean="0">
                <a:latin typeface="Century" panose="02040604050505020304" pitchFamily="18" charset="0"/>
              </a:rPr>
            </a:br>
            <a:r>
              <a:rPr lang="ru-RU" sz="2000" b="1" i="1" dirty="0" smtClean="0">
                <a:latin typeface="Century" panose="02040604050505020304" pitchFamily="18" charset="0"/>
              </a:rPr>
              <a:t>на </a:t>
            </a:r>
            <a:r>
              <a:rPr lang="ru-RU" sz="2000" b="1" i="1" dirty="0">
                <a:latin typeface="Century" panose="02040604050505020304" pitchFamily="18" charset="0"/>
              </a:rPr>
              <a:t>приобретение </a:t>
            </a:r>
            <a:r>
              <a:rPr lang="ru-RU" sz="2000" b="1" i="1" dirty="0" smtClean="0">
                <a:latin typeface="Century" panose="02040604050505020304" pitchFamily="18" charset="0"/>
              </a:rPr>
              <a:t>квартиры  по ДДУ, который вступил </a:t>
            </a:r>
            <a:r>
              <a:rPr lang="ru-RU" sz="2000" b="1" i="1" dirty="0">
                <a:latin typeface="Century" panose="02040604050505020304" pitchFamily="18" charset="0"/>
              </a:rPr>
              <a:t>в силу </a:t>
            </a:r>
            <a:r>
              <a:rPr lang="ru-RU" sz="2000" b="1" i="1" dirty="0" smtClean="0">
                <a:latin typeface="Century" panose="02040604050505020304" pitchFamily="18" charset="0"/>
              </a:rPr>
              <a:t/>
            </a:r>
            <a:br>
              <a:rPr lang="ru-RU" sz="2000" b="1" i="1" dirty="0" smtClean="0">
                <a:latin typeface="Century" panose="02040604050505020304" pitchFamily="18" charset="0"/>
              </a:rPr>
            </a:br>
            <a:r>
              <a:rPr lang="ru-RU" sz="2000" b="1" i="1" dirty="0" smtClean="0">
                <a:latin typeface="Century" panose="02040604050505020304" pitchFamily="18" charset="0"/>
              </a:rPr>
              <a:t>с </a:t>
            </a:r>
            <a:r>
              <a:rPr lang="ru-RU" sz="2000" b="1" i="1" dirty="0">
                <a:latin typeface="Century" panose="02040604050505020304" pitchFamily="18" charset="0"/>
              </a:rPr>
              <a:t>момента его </a:t>
            </a:r>
            <a:r>
              <a:rPr lang="ru-RU" sz="2000" b="1" i="1" dirty="0" err="1" smtClean="0">
                <a:latin typeface="Century" panose="02040604050505020304" pitchFamily="18" charset="0"/>
              </a:rPr>
              <a:t>госрегистрации</a:t>
            </a:r>
            <a:r>
              <a:rPr lang="ru-RU" sz="2000" b="1" i="1" dirty="0" smtClean="0">
                <a:latin typeface="Century" panose="02040604050505020304" pitchFamily="18" charset="0"/>
              </a:rPr>
              <a:t>  уже в </a:t>
            </a:r>
            <a:r>
              <a:rPr lang="ru-RU" sz="2000" b="1" i="1" dirty="0">
                <a:latin typeface="Century" panose="02040604050505020304" pitchFamily="18" charset="0"/>
              </a:rPr>
              <a:t>январе </a:t>
            </a:r>
            <a:r>
              <a:rPr lang="ru-RU" sz="2000" b="1" i="1" dirty="0" smtClean="0">
                <a:latin typeface="Century" panose="02040604050505020304" pitchFamily="18" charset="0"/>
              </a:rPr>
              <a:t>. </a:t>
            </a:r>
            <a:r>
              <a:rPr lang="ru-RU" sz="2000" b="1" i="1" dirty="0">
                <a:latin typeface="Century" panose="02040604050505020304" pitchFamily="18" charset="0"/>
              </a:rPr>
              <a:t>Денежные средства </a:t>
            </a:r>
            <a:r>
              <a:rPr lang="ru-RU" sz="2000" b="1" i="1" dirty="0" smtClean="0">
                <a:latin typeface="Century" panose="02040604050505020304" pitchFamily="18" charset="0"/>
              </a:rPr>
              <a:t/>
            </a:r>
            <a:br>
              <a:rPr lang="ru-RU" sz="2000" b="1" i="1" dirty="0" smtClean="0">
                <a:latin typeface="Century" panose="02040604050505020304" pitchFamily="18" charset="0"/>
              </a:rPr>
            </a:br>
            <a:r>
              <a:rPr lang="ru-RU" sz="2000" b="1" i="1" dirty="0" smtClean="0">
                <a:latin typeface="Century" panose="02040604050505020304" pitchFamily="18" charset="0"/>
              </a:rPr>
              <a:t>по </a:t>
            </a:r>
            <a:r>
              <a:rPr lang="ru-RU" sz="2000" b="1" i="1" dirty="0">
                <a:latin typeface="Century" panose="02040604050505020304" pitchFamily="18" charset="0"/>
              </a:rPr>
              <a:t>кредитному договору также были перечислены на счет </a:t>
            </a:r>
            <a:r>
              <a:rPr lang="ru-RU" sz="2000" b="1" i="1" dirty="0" smtClean="0">
                <a:latin typeface="Century" panose="02040604050505020304" pitchFamily="18" charset="0"/>
              </a:rPr>
              <a:t>ГГС также  </a:t>
            </a:r>
            <a:br>
              <a:rPr lang="ru-RU" sz="2000" b="1" i="1" dirty="0" smtClean="0">
                <a:latin typeface="Century" panose="02040604050505020304" pitchFamily="18" charset="0"/>
              </a:rPr>
            </a:br>
            <a:r>
              <a:rPr lang="ru-RU" sz="2000" b="1" i="1" dirty="0" smtClean="0">
                <a:latin typeface="Century" panose="02040604050505020304" pitchFamily="18" charset="0"/>
              </a:rPr>
              <a:t>в январе. </a:t>
            </a:r>
            <a:r>
              <a:rPr lang="ru-RU" sz="2000" b="1" i="1" dirty="0">
                <a:latin typeface="Century" panose="02040604050505020304" pitchFamily="18" charset="0"/>
              </a:rPr>
              <a:t>В каком году необходимо </a:t>
            </a:r>
            <a:r>
              <a:rPr lang="ru-RU" sz="2000" b="1" i="1" dirty="0" smtClean="0">
                <a:latin typeface="Century" panose="02040604050505020304" pitchFamily="18" charset="0"/>
              </a:rPr>
              <a:t>отразить </a:t>
            </a:r>
            <a:r>
              <a:rPr lang="ru-RU" sz="2000" b="1" i="1" dirty="0">
                <a:latin typeface="Century" panose="02040604050505020304" pitchFamily="18" charset="0"/>
              </a:rPr>
              <a:t>покупку </a:t>
            </a:r>
            <a:r>
              <a:rPr lang="ru-RU" sz="2000" b="1" i="1" dirty="0" smtClean="0">
                <a:latin typeface="Century" panose="02040604050505020304" pitchFamily="18" charset="0"/>
              </a:rPr>
              <a:t> квартиры </a:t>
            </a:r>
            <a:br>
              <a:rPr lang="ru-RU" sz="2000" b="1" i="1" dirty="0" smtClean="0">
                <a:latin typeface="Century" panose="02040604050505020304" pitchFamily="18" charset="0"/>
              </a:rPr>
            </a:br>
            <a:r>
              <a:rPr lang="ru-RU" sz="2000" b="1" i="1" dirty="0" smtClean="0">
                <a:latin typeface="Century" panose="02040604050505020304" pitchFamily="18" charset="0"/>
              </a:rPr>
              <a:t>и </a:t>
            </a:r>
            <a:r>
              <a:rPr lang="ru-RU" sz="2000" b="1" i="1" dirty="0">
                <a:latin typeface="Century" panose="02040604050505020304" pitchFamily="18" charset="0"/>
              </a:rPr>
              <a:t>обязательства финансового (имущественного) характера - в отчетном году или за текущий год в следующей декларационной кампании?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1844824"/>
            <a:ext cx="892899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latin typeface="Century" panose="02040604050505020304" pitchFamily="18" charset="0"/>
              </a:rPr>
              <a:t>.</a:t>
            </a:r>
            <a:endParaRPr lang="ru-RU" sz="1200" dirty="0">
              <a:latin typeface="Century" panose="020406040505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0688" y="2852936"/>
            <a:ext cx="8928992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1900" dirty="0">
                <a:latin typeface="Century" panose="02040604050505020304" pitchFamily="18" charset="0"/>
              </a:rPr>
              <a:t>ФЗ № 214-ФЗ: договор вступает в силу с даты заключения договора, или с даты указанной в условиях договора Покупка </a:t>
            </a:r>
            <a:r>
              <a:rPr lang="ru-RU" sz="1900" dirty="0" smtClean="0">
                <a:latin typeface="Century" panose="02040604050505020304" pitchFamily="18" charset="0"/>
              </a:rPr>
              <a:t>квартиры отражается в  </a:t>
            </a:r>
            <a:r>
              <a:rPr lang="ru-RU" sz="1900" dirty="0">
                <a:latin typeface="Century" panose="02040604050505020304" pitchFamily="18" charset="0"/>
              </a:rPr>
              <a:t>справке 2022 года (за отчетный 2021 год</a:t>
            </a:r>
            <a:r>
              <a:rPr lang="ru-RU" sz="1900" dirty="0" smtClean="0">
                <a:latin typeface="Century" panose="02040604050505020304" pitchFamily="18" charset="0"/>
              </a:rPr>
              <a:t>), если </a:t>
            </a:r>
            <a:br>
              <a:rPr lang="ru-RU" sz="1900" dirty="0" smtClean="0">
                <a:latin typeface="Century" panose="02040604050505020304" pitchFamily="18" charset="0"/>
              </a:rPr>
            </a:br>
            <a:r>
              <a:rPr lang="ru-RU" sz="1900" dirty="0" smtClean="0">
                <a:latin typeface="Century" panose="02040604050505020304" pitchFamily="18" charset="0"/>
              </a:rPr>
              <a:t>в </a:t>
            </a:r>
            <a:r>
              <a:rPr lang="ru-RU" sz="1900" dirty="0">
                <a:latin typeface="Century" panose="02040604050505020304" pitchFamily="18" charset="0"/>
              </a:rPr>
              <a:t>условиях договора </a:t>
            </a:r>
            <a:r>
              <a:rPr lang="ru-RU" sz="1900" dirty="0" smtClean="0">
                <a:latin typeface="Century" panose="02040604050505020304" pitchFamily="18" charset="0"/>
              </a:rPr>
              <a:t>не </a:t>
            </a:r>
            <a:r>
              <a:rPr lang="ru-RU" sz="1900" dirty="0">
                <a:latin typeface="Century" panose="02040604050505020304" pitchFamily="18" charset="0"/>
              </a:rPr>
              <a:t>указана иная дата вступления договора </a:t>
            </a:r>
            <a:r>
              <a:rPr lang="ru-RU" sz="1900" dirty="0" smtClean="0">
                <a:latin typeface="Century" panose="02040604050505020304" pitchFamily="18" charset="0"/>
              </a:rPr>
              <a:t/>
            </a:r>
            <a:br>
              <a:rPr lang="ru-RU" sz="1900" dirty="0" smtClean="0">
                <a:latin typeface="Century" panose="02040604050505020304" pitchFamily="18" charset="0"/>
              </a:rPr>
            </a:br>
            <a:r>
              <a:rPr lang="ru-RU" sz="1900" dirty="0" smtClean="0">
                <a:latin typeface="Century" panose="02040604050505020304" pitchFamily="18" charset="0"/>
              </a:rPr>
              <a:t>в силу.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56712" y="4407709"/>
            <a:ext cx="849694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1900" dirty="0" smtClean="0">
                <a:latin typeface="Century" panose="02040604050505020304" pitchFamily="18" charset="0"/>
              </a:rPr>
              <a:t>Сведения </a:t>
            </a:r>
            <a:r>
              <a:rPr lang="ru-RU" sz="1900" dirty="0">
                <a:latin typeface="Century" panose="02040604050505020304" pitchFamily="18" charset="0"/>
              </a:rPr>
              <a:t>по обязательствам финансового (имущественного) характера  </a:t>
            </a:r>
            <a:r>
              <a:rPr lang="ru-RU" sz="1900" dirty="0" smtClean="0">
                <a:latin typeface="Century" panose="02040604050505020304" pitchFamily="18" charset="0"/>
              </a:rPr>
              <a:t>по кредитному договору отражаются в </a:t>
            </a:r>
            <a:r>
              <a:rPr lang="ru-RU" sz="1900" dirty="0">
                <a:latin typeface="Century" panose="02040604050505020304" pitchFamily="18" charset="0"/>
              </a:rPr>
              <a:t>справке </a:t>
            </a:r>
            <a:r>
              <a:rPr lang="ru-RU" sz="1900" dirty="0" smtClean="0">
                <a:latin typeface="Century" panose="02040604050505020304" pitchFamily="18" charset="0"/>
              </a:rPr>
              <a:t/>
            </a:r>
            <a:br>
              <a:rPr lang="ru-RU" sz="1900" dirty="0" smtClean="0">
                <a:latin typeface="Century" panose="02040604050505020304" pitchFamily="18" charset="0"/>
              </a:rPr>
            </a:br>
            <a:r>
              <a:rPr lang="ru-RU" sz="1900" dirty="0" smtClean="0">
                <a:latin typeface="Century" panose="02040604050505020304" pitchFamily="18" charset="0"/>
              </a:rPr>
              <a:t>2022 </a:t>
            </a:r>
            <a:r>
              <a:rPr lang="ru-RU" sz="1900" dirty="0">
                <a:latin typeface="Century" panose="02040604050505020304" pitchFamily="18" charset="0"/>
              </a:rPr>
              <a:t>года (за отчетный 2021 год), независимо от того, </a:t>
            </a:r>
            <a:r>
              <a:rPr lang="ru-RU" sz="1900" dirty="0" smtClean="0">
                <a:latin typeface="Century" panose="02040604050505020304" pitchFamily="18" charset="0"/>
              </a:rPr>
              <a:t/>
            </a:r>
            <a:br>
              <a:rPr lang="ru-RU" sz="1900" dirty="0" smtClean="0">
                <a:latin typeface="Century" panose="02040604050505020304" pitchFamily="18" charset="0"/>
              </a:rPr>
            </a:br>
            <a:r>
              <a:rPr lang="ru-RU" sz="1900" dirty="0" smtClean="0">
                <a:latin typeface="Century" panose="02040604050505020304" pitchFamily="18" charset="0"/>
              </a:rPr>
              <a:t>когда деньги были </a:t>
            </a:r>
            <a:r>
              <a:rPr lang="ru-RU" sz="1900" dirty="0">
                <a:latin typeface="Century" panose="02040604050505020304" pitchFamily="18" charset="0"/>
              </a:rPr>
              <a:t>перечислены на счет </a:t>
            </a:r>
            <a:r>
              <a:rPr lang="ru-RU" sz="1900" dirty="0" smtClean="0">
                <a:latin typeface="Century" panose="02040604050505020304" pitchFamily="18" charset="0"/>
              </a:rPr>
              <a:t> </a:t>
            </a:r>
            <a:r>
              <a:rPr lang="ru-RU" sz="1900" dirty="0">
                <a:latin typeface="Century" panose="02040604050505020304" pitchFamily="18" charset="0"/>
              </a:rPr>
              <a:t>служащего</a:t>
            </a:r>
            <a:r>
              <a:rPr lang="ru-RU" sz="1900" dirty="0" smtClean="0">
                <a:latin typeface="Century" panose="02040604050505020304" pitchFamily="18" charset="0"/>
              </a:rPr>
              <a:t>.</a:t>
            </a:r>
          </a:p>
          <a:p>
            <a:endParaRPr lang="ru-RU" sz="1200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6977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868957"/>
          </a:xfrm>
        </p:spPr>
        <p:txBody>
          <a:bodyPr>
            <a:normAutofit fontScale="90000"/>
          </a:bodyPr>
          <a:lstStyle/>
          <a:p>
            <a:pPr algn="l"/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700" b="1" dirty="0" smtClean="0">
                <a:latin typeface="Century" panose="02040604050505020304" pitchFamily="18" charset="0"/>
              </a:rPr>
              <a:t>Основные аспекты  декларационной кампании</a:t>
            </a:r>
            <a:r>
              <a:rPr lang="ru-RU" sz="3100" b="1" dirty="0" smtClean="0">
                <a:latin typeface="Century" panose="02040604050505020304" pitchFamily="18" charset="0"/>
              </a:rPr>
              <a:t/>
            </a:r>
            <a:br>
              <a:rPr lang="ru-RU" sz="3100" b="1" dirty="0" smtClean="0">
                <a:latin typeface="Century" panose="02040604050505020304" pitchFamily="18" charset="0"/>
              </a:rPr>
            </a:br>
            <a:r>
              <a:rPr lang="ru-RU" sz="2200" b="1" dirty="0" smtClean="0">
                <a:latin typeface="Century" panose="02040604050505020304" pitchFamily="18" charset="0"/>
              </a:rPr>
              <a:t>1. Программное обеспечение</a:t>
            </a:r>
            <a:r>
              <a:rPr lang="ru-RU" sz="3100" b="1" dirty="0" smtClean="0"/>
              <a:t/>
            </a:r>
            <a:br>
              <a:rPr lang="ru-RU" sz="3100" b="1" dirty="0" smtClean="0"/>
            </a:br>
            <a:endParaRPr lang="ru-RU" sz="3100" b="1" dirty="0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158935" y="1340768"/>
            <a:ext cx="5040560" cy="5040560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ru-RU" sz="1400" b="1" dirty="0">
              <a:latin typeface="Century" panose="02040604050505020304" pitchFamily="18" charset="0"/>
            </a:endParaRPr>
          </a:p>
          <a:p>
            <a:pPr marL="0" indent="0" algn="ctr">
              <a:buNone/>
            </a:pPr>
            <a:endParaRPr lang="ru-RU" sz="1400" b="1" dirty="0" smtClean="0">
              <a:latin typeface="Century" panose="02040604050505020304" pitchFamily="18" charset="0"/>
            </a:endParaRPr>
          </a:p>
          <a:p>
            <a:pPr marL="0" indent="0" algn="ctr">
              <a:buNone/>
            </a:pPr>
            <a:r>
              <a:rPr lang="ru-RU" sz="1400" b="1" dirty="0" smtClean="0">
                <a:latin typeface="Century" panose="02040604050505020304" pitchFamily="18" charset="0"/>
              </a:rPr>
              <a:t>СПО </a:t>
            </a:r>
            <a:r>
              <a:rPr lang="ru-RU" sz="1400" b="1" dirty="0">
                <a:latin typeface="Century" panose="02040604050505020304" pitchFamily="18" charset="0"/>
              </a:rPr>
              <a:t>«Справки БК» </a:t>
            </a:r>
            <a:r>
              <a:rPr lang="ru-RU" sz="1400" b="1" dirty="0" smtClean="0">
                <a:latin typeface="Century" panose="02040604050505020304" pitchFamily="18" charset="0"/>
              </a:rPr>
              <a:t>размещено:</a:t>
            </a:r>
          </a:p>
          <a:p>
            <a:pPr marL="0" indent="0" algn="ctr">
              <a:buNone/>
            </a:pPr>
            <a:endParaRPr lang="ru-RU" sz="1400" b="1" dirty="0" smtClean="0">
              <a:latin typeface="Century" panose="02040604050505020304" pitchFamily="18" charset="0"/>
            </a:endParaRPr>
          </a:p>
          <a:p>
            <a:r>
              <a:rPr lang="ru-RU" sz="1400" dirty="0" smtClean="0">
                <a:latin typeface="Century" panose="02040604050505020304" pitchFamily="18" charset="0"/>
              </a:rPr>
              <a:t>на </a:t>
            </a:r>
            <a:r>
              <a:rPr lang="ru-RU" sz="1400" dirty="0">
                <a:latin typeface="Century" panose="02040604050505020304" pitchFamily="18" charset="0"/>
              </a:rPr>
              <a:t>официальном сайте Президента Российской Федерации </a:t>
            </a:r>
            <a:r>
              <a:rPr lang="ru-RU" sz="1400" dirty="0" smtClean="0">
                <a:latin typeface="Century" panose="02040604050505020304" pitchFamily="18" charset="0"/>
                <a:hlinkClick r:id="rId3"/>
              </a:rPr>
              <a:t>http</a:t>
            </a:r>
            <a:r>
              <a:rPr lang="ru-RU" sz="1400" dirty="0">
                <a:latin typeface="Century" panose="02040604050505020304" pitchFamily="18" charset="0"/>
                <a:hlinkClick r:id="rId3"/>
              </a:rPr>
              <a:t>://</a:t>
            </a:r>
            <a:r>
              <a:rPr lang="ru-RU" sz="1400" dirty="0" smtClean="0">
                <a:latin typeface="Century" panose="02040604050505020304" pitchFamily="18" charset="0"/>
                <a:hlinkClick r:id="rId3"/>
              </a:rPr>
              <a:t>www.kremlin.ru/structure/additional/12</a:t>
            </a: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buNone/>
            </a:pPr>
            <a:endParaRPr lang="ru-RU" sz="1400" dirty="0" smtClean="0">
              <a:latin typeface="Century" panose="02040604050505020304" pitchFamily="18" charset="0"/>
            </a:endParaRPr>
          </a:p>
          <a:p>
            <a:r>
              <a:rPr lang="ru-RU" sz="1400" dirty="0">
                <a:latin typeface="Century" panose="02040604050505020304" pitchFamily="18" charset="0"/>
              </a:rPr>
              <a:t>на официальном сайте федеральной государственной информационной системы «Единая информационная система управления кадровым составом государственной гражданской службы Российской Федерации» </a:t>
            </a:r>
            <a:r>
              <a:rPr lang="ru-RU" sz="1400" dirty="0" smtClean="0">
                <a:latin typeface="Century" panose="02040604050505020304" pitchFamily="18" charset="0"/>
                <a:hlinkClick r:id="rId4"/>
              </a:rPr>
              <a:t>https</a:t>
            </a:r>
            <a:r>
              <a:rPr lang="ru-RU" sz="1400" dirty="0">
                <a:latin typeface="Century" panose="02040604050505020304" pitchFamily="18" charset="0"/>
                <a:hlinkClick r:id="rId4"/>
              </a:rPr>
              <a:t>://</a:t>
            </a:r>
            <a:r>
              <a:rPr lang="ru-RU" sz="1400" dirty="0" smtClean="0">
                <a:latin typeface="Century" panose="02040604050505020304" pitchFamily="18" charset="0"/>
                <a:hlinkClick r:id="rId4"/>
              </a:rPr>
              <a:t>gossluzhba.gov.ru/anticorruption/spravki_bk</a:t>
            </a: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buNone/>
            </a:pPr>
            <a:endParaRPr lang="ru-RU" sz="1400" dirty="0">
              <a:latin typeface="Century" panose="02040604050505020304" pitchFamily="18" charset="0"/>
            </a:endParaRPr>
          </a:p>
        </p:txBody>
      </p:sp>
      <p:sp>
        <p:nvSpPr>
          <p:cNvPr id="12" name="Объект 11"/>
          <p:cNvSpPr>
            <a:spLocks noGrp="1"/>
          </p:cNvSpPr>
          <p:nvPr>
            <p:ph sz="half" idx="2"/>
          </p:nvPr>
        </p:nvSpPr>
        <p:spPr>
          <a:xfrm>
            <a:off x="5724128" y="1700808"/>
            <a:ext cx="3240360" cy="452596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sz="1400" b="1" dirty="0" smtClean="0">
                <a:latin typeface="Century" panose="02040604050505020304" pitchFamily="18" charset="0"/>
              </a:rPr>
              <a:t>Текущая </a:t>
            </a:r>
            <a:r>
              <a:rPr lang="ru-RU" sz="1400" b="1" dirty="0">
                <a:latin typeface="Century" panose="02040604050505020304" pitchFamily="18" charset="0"/>
              </a:rPr>
              <a:t>версия специального программного обеспечения «Справки БК» 2.5.1 от </a:t>
            </a:r>
            <a:r>
              <a:rPr lang="ru-RU" sz="1400" b="1" dirty="0" smtClean="0">
                <a:latin typeface="Century" panose="02040604050505020304" pitchFamily="18" charset="0"/>
              </a:rPr>
              <a:t>14.02.2022</a:t>
            </a:r>
          </a:p>
          <a:p>
            <a:pPr marL="0" indent="0">
              <a:buNone/>
            </a:pPr>
            <a:endParaRPr lang="ru-RU" sz="1400" b="1" dirty="0">
              <a:latin typeface="Century" panose="02040604050505020304" pitchFamily="18" charset="0"/>
            </a:endParaRPr>
          </a:p>
          <a:p>
            <a:pPr marL="0" indent="0">
              <a:buNone/>
            </a:pPr>
            <a:r>
              <a:rPr lang="ru-RU" sz="1400" dirty="0">
                <a:latin typeface="Century" panose="02040604050505020304" pitchFamily="18" charset="0"/>
              </a:rPr>
              <a:t>Последние изменения в СПО «Справки БК»:</a:t>
            </a:r>
          </a:p>
          <a:p>
            <a:r>
              <a:rPr lang="ru-RU" sz="1400" dirty="0" smtClean="0">
                <a:latin typeface="Century" panose="02040604050505020304" pitchFamily="18" charset="0"/>
              </a:rPr>
              <a:t>в</a:t>
            </a:r>
            <a:r>
              <a:rPr lang="ru-RU" sz="1400" dirty="0">
                <a:latin typeface="Century" panose="02040604050505020304" pitchFamily="18" charset="0"/>
              </a:rPr>
              <a:t> классификатор «Куда подаётся справка» внесено актуальное название Департамент кадров Правительства Российской Федерации;</a:t>
            </a:r>
          </a:p>
          <a:p>
            <a:r>
              <a:rPr lang="ru-RU" sz="1400" dirty="0" smtClean="0">
                <a:latin typeface="Century" panose="02040604050505020304" pitchFamily="18" charset="0"/>
              </a:rPr>
              <a:t>обновлено </a:t>
            </a:r>
            <a:r>
              <a:rPr lang="ru-RU" sz="1400" dirty="0">
                <a:latin typeface="Century" panose="02040604050505020304" pitchFamily="18" charset="0"/>
              </a:rPr>
              <a:t>содержимое классификаторов адресов и банков </a:t>
            </a: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buNone/>
            </a:pPr>
            <a:r>
              <a:rPr lang="ru-RU" sz="1400" dirty="0">
                <a:latin typeface="Century" panose="02040604050505020304" pitchFamily="18" charset="0"/>
              </a:rPr>
              <a:t> </a:t>
            </a:r>
            <a:r>
              <a:rPr lang="ru-RU" sz="1400" dirty="0" smtClean="0">
                <a:latin typeface="Century" panose="02040604050505020304" pitchFamily="18" charset="0"/>
              </a:rPr>
              <a:t>        по</a:t>
            </a:r>
            <a:r>
              <a:rPr lang="ru-RU" sz="1400" dirty="0">
                <a:latin typeface="Century" panose="02040604050505020304" pitchFamily="18" charset="0"/>
              </a:rPr>
              <a:t> состоянию на 20.01.2022;</a:t>
            </a:r>
          </a:p>
          <a:p>
            <a:r>
              <a:rPr lang="ru-RU" sz="1400" dirty="0" smtClean="0">
                <a:latin typeface="Century" panose="02040604050505020304" pitchFamily="18" charset="0"/>
              </a:rPr>
              <a:t>обеспечена </a:t>
            </a:r>
            <a:r>
              <a:rPr lang="ru-RU" sz="1400" dirty="0">
                <a:latin typeface="Century" panose="02040604050505020304" pitchFamily="18" charset="0"/>
              </a:rPr>
              <a:t>печать адреса юридического лица второй стороны обязательства в разделе 6.2 на основании значения, введённого в соответствующее </a:t>
            </a:r>
            <a:r>
              <a:rPr lang="ru-RU" sz="1400" dirty="0" smtClean="0">
                <a:latin typeface="Century" panose="02040604050505020304" pitchFamily="18" charset="0"/>
              </a:rPr>
              <a:t>поле</a:t>
            </a:r>
            <a:endParaRPr lang="ru-RU" sz="1400" dirty="0">
              <a:latin typeface="Century" panose="02040604050505020304" pitchFamily="18" charset="0"/>
            </a:endParaRPr>
          </a:p>
          <a:p>
            <a:pPr marL="0" indent="0">
              <a:buNone/>
            </a:pP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buNone/>
            </a:pPr>
            <a:r>
              <a:rPr lang="ru-RU" sz="1400" dirty="0" smtClean="0">
                <a:latin typeface="Century" panose="02040604050505020304" pitchFamily="18" charset="0"/>
              </a:rPr>
              <a:t>Повторное </a:t>
            </a:r>
            <a:r>
              <a:rPr lang="ru-RU" sz="1400" dirty="0">
                <a:latin typeface="Century" panose="02040604050505020304" pitchFamily="18" charset="0"/>
              </a:rPr>
              <a:t>представление сведений, заполненных в 2022 году с использованием версии специального программного обеспечения «Справки БК» 2.5.0 (предыдущей), размещённой до указанной даты, не </a:t>
            </a:r>
            <a:r>
              <a:rPr lang="ru-RU" sz="1400" dirty="0" smtClean="0">
                <a:latin typeface="Century" panose="02040604050505020304" pitchFamily="18" charset="0"/>
              </a:rPr>
              <a:t>требовалось</a:t>
            </a:r>
            <a:endParaRPr lang="ru-RU" sz="1400" dirty="0">
              <a:latin typeface="Century" panose="02040604050505020304" pitchFamily="18" charset="0"/>
            </a:endParaRPr>
          </a:p>
          <a:p>
            <a:endParaRPr lang="ru-RU" sz="1400" dirty="0"/>
          </a:p>
        </p:txBody>
      </p:sp>
      <p:pic>
        <p:nvPicPr>
          <p:cNvPr id="14" name="Рисунок 13"/>
          <p:cNvPicPr/>
          <p:nvPr/>
        </p:nvPicPr>
        <p:blipFill rotWithShape="1">
          <a:blip r:embed="rId5"/>
          <a:srcRect t="9411" r="31389" b="39573"/>
          <a:stretch/>
        </p:blipFill>
        <p:spPr bwMode="auto">
          <a:xfrm>
            <a:off x="221829" y="3717032"/>
            <a:ext cx="3672408" cy="21602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Рисунок 14"/>
          <p:cNvPicPr/>
          <p:nvPr/>
        </p:nvPicPr>
        <p:blipFill rotWithShape="1">
          <a:blip r:embed="rId6"/>
          <a:srcRect l="12248" t="9642" r="15193" b="3536"/>
          <a:stretch/>
        </p:blipFill>
        <p:spPr bwMode="auto">
          <a:xfrm>
            <a:off x="2058033" y="4437112"/>
            <a:ext cx="3384376" cy="21602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30493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fill="hold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856984" cy="1143000"/>
          </a:xfrm>
        </p:spPr>
        <p:txBody>
          <a:bodyPr>
            <a:noAutofit/>
          </a:bodyPr>
          <a:lstStyle/>
          <a:p>
            <a:pPr algn="l"/>
            <a:r>
              <a:rPr lang="ru-RU" sz="2000" b="1" i="1" u="sng" dirty="0" smtClean="0">
                <a:latin typeface="Century" panose="02040604050505020304" pitchFamily="18" charset="0"/>
              </a:rPr>
              <a:t>Вопрос  14: </a:t>
            </a:r>
            <a:r>
              <a:rPr lang="ru-RU" sz="2000" b="1" i="1" dirty="0" smtClean="0">
                <a:latin typeface="Century" panose="02040604050505020304" pitchFamily="18" charset="0"/>
              </a:rPr>
              <a:t> ГГС </a:t>
            </a:r>
            <a:r>
              <a:rPr lang="ru-RU" sz="2000" b="1" i="1" dirty="0">
                <a:latin typeface="Century" panose="02040604050505020304" pitchFamily="18" charset="0"/>
              </a:rPr>
              <a:t>пользуется автомобилем по генеральной доверенности. Является ли данная доверенность основанием </a:t>
            </a:r>
            <a:r>
              <a:rPr lang="ru-RU" sz="2000" b="1" i="1" dirty="0" smtClean="0">
                <a:latin typeface="Century" panose="02040604050505020304" pitchFamily="18" charset="0"/>
              </a:rPr>
              <a:t>                     для </a:t>
            </a:r>
            <a:r>
              <a:rPr lang="ru-RU" sz="2000" b="1" i="1" dirty="0">
                <a:latin typeface="Century" panose="02040604050505020304" pitchFamily="18" charset="0"/>
              </a:rPr>
              <a:t>отображения автомобиля в разделе </a:t>
            </a:r>
            <a:r>
              <a:rPr lang="ru-RU" sz="2000" b="1" i="1" dirty="0" smtClean="0">
                <a:latin typeface="Century" panose="02040604050505020304" pitchFamily="18" charset="0"/>
              </a:rPr>
              <a:t>3 «Транспортные средства»?</a:t>
            </a:r>
            <a:endParaRPr lang="ru-RU" sz="2000" b="1" i="1" dirty="0">
              <a:latin typeface="Century" panose="020406040505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1628800"/>
            <a:ext cx="849694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>
                <a:latin typeface="Century" panose="02040604050505020304" pitchFamily="18" charset="0"/>
              </a:rPr>
              <a:t>В </a:t>
            </a:r>
            <a:r>
              <a:rPr lang="ru-RU" sz="2000" dirty="0" smtClean="0">
                <a:latin typeface="Century" panose="02040604050505020304" pitchFamily="18" charset="0"/>
              </a:rPr>
              <a:t>справке </a:t>
            </a:r>
            <a:r>
              <a:rPr lang="ru-RU" sz="2000" dirty="0">
                <a:latin typeface="Century" panose="02040604050505020304" pitchFamily="18" charset="0"/>
              </a:rPr>
              <a:t>указываются сведения о транспортных средствах, находящихся </a:t>
            </a:r>
            <a:r>
              <a:rPr lang="ru-RU" sz="2000" dirty="0" smtClean="0">
                <a:latin typeface="Century" panose="02040604050505020304" pitchFamily="18" charset="0"/>
              </a:rPr>
              <a:t>в собственности.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 smtClean="0">
                <a:latin typeface="Century" panose="02040604050505020304" pitchFamily="18" charset="0"/>
              </a:rPr>
              <a:t>Если </a:t>
            </a:r>
            <a:r>
              <a:rPr lang="ru-RU" sz="2000" dirty="0">
                <a:latin typeface="Century" panose="02040604050505020304" pitchFamily="18" charset="0"/>
              </a:rPr>
              <a:t>автомобиль не является собственностью госслужащего, </a:t>
            </a:r>
            <a:r>
              <a:rPr lang="ru-RU" sz="2000" dirty="0" smtClean="0">
                <a:latin typeface="Century" panose="02040604050505020304" pitchFamily="18" charset="0"/>
              </a:rPr>
              <a:t/>
            </a:r>
            <a:br>
              <a:rPr lang="ru-RU" sz="2000" dirty="0" smtClean="0">
                <a:latin typeface="Century" panose="02040604050505020304" pitchFamily="18" charset="0"/>
              </a:rPr>
            </a:br>
            <a:r>
              <a:rPr lang="ru-RU" sz="2000" dirty="0" smtClean="0">
                <a:latin typeface="Century" panose="02040604050505020304" pitchFamily="18" charset="0"/>
              </a:rPr>
              <a:t>его </a:t>
            </a:r>
            <a:r>
              <a:rPr lang="ru-RU" sz="2000" dirty="0">
                <a:latin typeface="Century" panose="02040604050505020304" pitchFamily="18" charset="0"/>
              </a:rPr>
              <a:t>супруги (супруга) или несовершеннолетних детей, указывать его в справке </a:t>
            </a:r>
            <a:r>
              <a:rPr lang="ru-RU" sz="2000" dirty="0" smtClean="0">
                <a:latin typeface="Century" panose="02040604050505020304" pitchFamily="18" charset="0"/>
              </a:rPr>
              <a:t>не требуется.</a:t>
            </a:r>
            <a:endParaRPr lang="ru-RU" sz="2000" dirty="0">
              <a:latin typeface="Century" panose="020406040505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51104" y="4172151"/>
            <a:ext cx="4536504" cy="18158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Century" panose="02040604050505020304" pitchFamily="18" charset="0"/>
              </a:rPr>
              <a:t>Пункт 106</a:t>
            </a:r>
            <a:r>
              <a:rPr lang="ru-RU" sz="1600" dirty="0">
                <a:latin typeface="Century" panose="02040604050505020304" pitchFamily="18" charset="0"/>
              </a:rPr>
              <a:t>. </a:t>
            </a:r>
            <a:r>
              <a:rPr lang="ru-RU" sz="1600" dirty="0" smtClean="0">
                <a:latin typeface="Century" panose="02040604050505020304" pitchFamily="18" charset="0"/>
              </a:rPr>
              <a:t>Методических рекомендаций Минтруда России: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entury" panose="02040604050505020304" pitchFamily="18" charset="0"/>
              </a:rPr>
              <a:t>указываются </a:t>
            </a:r>
            <a:r>
              <a:rPr lang="ru-RU" sz="1600" dirty="0">
                <a:latin typeface="Century" panose="02040604050505020304" pitchFamily="18" charset="0"/>
              </a:rPr>
              <a:t>сведения о транспортных средствах, находящихся в собственности, независимо от того, когда они были приобретены</a:t>
            </a:r>
            <a:r>
              <a:rPr lang="ru-RU" sz="1600" dirty="0" smtClean="0">
                <a:latin typeface="Century" panose="02040604050505020304" pitchFamily="18" charset="0"/>
              </a:rPr>
              <a:t>, в </a:t>
            </a:r>
            <a:r>
              <a:rPr lang="ru-RU" sz="1600" dirty="0">
                <a:latin typeface="Century" panose="02040604050505020304" pitchFamily="18" charset="0"/>
              </a:rPr>
              <a:t>каком регионе </a:t>
            </a:r>
            <a:r>
              <a:rPr lang="ru-RU" sz="1600" dirty="0" smtClean="0">
                <a:latin typeface="Century" panose="02040604050505020304" pitchFamily="18" charset="0"/>
              </a:rPr>
              <a:t>РФ или                 в </a:t>
            </a:r>
            <a:r>
              <a:rPr lang="ru-RU" sz="1600" dirty="0">
                <a:latin typeface="Century" panose="02040604050505020304" pitchFamily="18" charset="0"/>
              </a:rPr>
              <a:t>каком государстве зарегистрированы. </a:t>
            </a:r>
            <a:endParaRPr lang="ru-RU" sz="1600" dirty="0" smtClean="0">
              <a:latin typeface="Century" panose="020406040505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429000"/>
            <a:ext cx="4202955" cy="3010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9549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type="pic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4" r="14464"/>
          <a:stretch>
            <a:fillRect/>
          </a:stretch>
        </p:blipFill>
        <p:spPr bwMode="auto">
          <a:xfrm>
            <a:off x="395536" y="2348880"/>
            <a:ext cx="8424936" cy="4037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4" y="116632"/>
            <a:ext cx="89289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 smtClean="0">
                <a:latin typeface="Century" panose="02040604050505020304" pitchFamily="18" charset="0"/>
              </a:rPr>
              <a:t>Вопрос  15: П</a:t>
            </a:r>
            <a:r>
              <a:rPr lang="ru-RU" sz="2000" b="1" i="1" dirty="0" smtClean="0">
                <a:latin typeface="Century" panose="02040604050505020304" pitchFamily="18" charset="0"/>
              </a:rPr>
              <a:t>ри </a:t>
            </a:r>
            <a:r>
              <a:rPr lang="ru-RU" sz="2000" b="1" i="1" dirty="0">
                <a:latin typeface="Century" panose="02040604050505020304" pitchFamily="18" charset="0"/>
              </a:rPr>
              <a:t>наличии ипотечного кредита, в случае выплаты застройщику денежных средств в полном объеме </a:t>
            </a:r>
            <a:r>
              <a:rPr lang="ru-RU" sz="2000" b="1" i="1" dirty="0" smtClean="0">
                <a:latin typeface="Century" panose="02040604050505020304" pitchFamily="18" charset="0"/>
              </a:rPr>
              <a:t> </a:t>
            </a:r>
            <a:r>
              <a:rPr lang="ru-RU" sz="2000" b="1" i="1" dirty="0">
                <a:latin typeface="Century" panose="02040604050505020304" pitchFamily="18" charset="0"/>
              </a:rPr>
              <a:t>какие данные указываются в качестве суммы обязательства </a:t>
            </a:r>
            <a:r>
              <a:rPr lang="ru-RU" sz="2000" b="1" i="1" dirty="0" smtClean="0">
                <a:latin typeface="Century" panose="02040604050505020304" pitchFamily="18" charset="0"/>
              </a:rPr>
              <a:t> и </a:t>
            </a:r>
            <a:r>
              <a:rPr lang="ru-RU" sz="2000" b="1" i="1" dirty="0">
                <a:latin typeface="Century" panose="02040604050505020304" pitchFamily="18" charset="0"/>
              </a:rPr>
              <a:t>размера обязательства </a:t>
            </a:r>
            <a:r>
              <a:rPr lang="ru-RU" sz="2000" b="1" i="1" dirty="0" smtClean="0">
                <a:latin typeface="Century" panose="02040604050505020304" pitchFamily="18" charset="0"/>
              </a:rPr>
              <a:t>в разделе </a:t>
            </a:r>
            <a:r>
              <a:rPr lang="ru-RU" sz="2000" b="1" i="1" dirty="0">
                <a:latin typeface="Century" panose="02040604050505020304" pitchFamily="18" charset="0"/>
              </a:rPr>
              <a:t>6.2. «Срочные обязательства финансового </a:t>
            </a:r>
            <a:r>
              <a:rPr lang="ru-RU" sz="2000" b="1" i="1" dirty="0" smtClean="0">
                <a:latin typeface="Century" panose="02040604050505020304" pitchFamily="18" charset="0"/>
              </a:rPr>
              <a:t>характера» (например  при полной выплате  3000000 рублей, составляющих стоимость квартиры) ?</a:t>
            </a:r>
            <a:endParaRPr lang="ru-RU" sz="2000" b="1" i="1" dirty="0">
              <a:latin typeface="Century" panose="020406040505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9088" y="2068131"/>
            <a:ext cx="8685824" cy="224676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Century" panose="02040604050505020304" pitchFamily="18" charset="0"/>
              </a:rPr>
              <a:t>Пункт </a:t>
            </a:r>
            <a:r>
              <a:rPr lang="ru-RU" sz="2000" dirty="0">
                <a:latin typeface="Century" panose="02040604050505020304" pitchFamily="18" charset="0"/>
              </a:rPr>
              <a:t>82 Методических рекомендаций Минтруда России: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Century" panose="02040604050505020304" pitchFamily="18" charset="0"/>
              </a:rPr>
              <a:t>Сведения об имеющихся на отчетную дату обязательствах имущественного характера застройщика к участнику долевого строительства, которым в соответствии с договором долевого участия выполнены обязательства по уплате полной стоимости подлежащего передаче объекта, подлежат отражению </a:t>
            </a:r>
            <a:r>
              <a:rPr lang="ru-RU" sz="2000" dirty="0" smtClean="0">
                <a:latin typeface="Century" panose="02040604050505020304" pitchFamily="18" charset="0"/>
              </a:rPr>
              <a:t>                             в </a:t>
            </a:r>
            <a:r>
              <a:rPr lang="ru-RU" sz="2000" dirty="0">
                <a:latin typeface="Century" panose="02040604050505020304" pitchFamily="18" charset="0"/>
              </a:rPr>
              <a:t>подразделе 6.2 раздела 6 </a:t>
            </a:r>
            <a:r>
              <a:rPr lang="ru-RU" sz="2000" dirty="0" smtClean="0">
                <a:latin typeface="Century" panose="02040604050505020304" pitchFamily="18" charset="0"/>
              </a:rPr>
              <a:t>справки</a:t>
            </a:r>
            <a:endParaRPr lang="ru-RU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59072" y="5555049"/>
            <a:ext cx="8901848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 smtClean="0">
                <a:latin typeface="Century" panose="02040604050505020304" pitchFamily="18" charset="0"/>
              </a:rPr>
              <a:t>Таким </a:t>
            </a:r>
            <a:r>
              <a:rPr lang="ru-RU" sz="1600" b="1" dirty="0">
                <a:latin typeface="Century" panose="02040604050505020304" pitchFamily="18" charset="0"/>
              </a:rPr>
              <a:t>образом,  в графе 5 следует указать 3000000/300000, где 3000000 - сумма </a:t>
            </a:r>
            <a:r>
              <a:rPr lang="ru-RU" sz="1600" b="1" dirty="0" smtClean="0">
                <a:latin typeface="Century" panose="02040604050505020304" pitchFamily="18" charset="0"/>
              </a:rPr>
              <a:t>обязательства/3000000 </a:t>
            </a:r>
            <a:r>
              <a:rPr lang="ru-RU" sz="1600" b="1" dirty="0">
                <a:latin typeface="Century" panose="02040604050505020304" pitchFamily="18" charset="0"/>
              </a:rPr>
              <a:t>- размер обязательства по состоянию на отчетную дату </a:t>
            </a:r>
            <a:r>
              <a:rPr lang="ru-RU" sz="1600" b="1" dirty="0" smtClean="0">
                <a:latin typeface="Century" panose="02040604050505020304" pitchFamily="18" charset="0"/>
              </a:rPr>
              <a:t>                 (</a:t>
            </a:r>
            <a:r>
              <a:rPr lang="ru-RU" sz="1600" b="1" dirty="0">
                <a:latin typeface="Century" panose="02040604050505020304" pitchFamily="18" charset="0"/>
              </a:rPr>
              <a:t>в данном случае </a:t>
            </a:r>
            <a:r>
              <a:rPr lang="ru-RU" sz="1600" b="1" dirty="0" smtClean="0">
                <a:latin typeface="Century" panose="02040604050505020304" pitchFamily="18" charset="0"/>
              </a:rPr>
              <a:t>-будущая </a:t>
            </a:r>
            <a:r>
              <a:rPr lang="ru-RU" sz="1600" b="1" dirty="0">
                <a:latin typeface="Century" panose="02040604050505020304" pitchFamily="18" charset="0"/>
              </a:rPr>
              <a:t>квартира, выраженная в деньгах</a:t>
            </a:r>
            <a:r>
              <a:rPr lang="ru-RU" sz="1600" b="1" dirty="0" smtClean="0">
                <a:latin typeface="Century" panose="02040604050505020304" pitchFamily="18" charset="0"/>
              </a:rPr>
              <a:t>)</a:t>
            </a:r>
            <a:endParaRPr lang="ru-RU" sz="1600" b="1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01830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type="pic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2" r="10022"/>
          <a:stretch>
            <a:fillRect/>
          </a:stretch>
        </p:blipFill>
        <p:spPr bwMode="auto">
          <a:xfrm>
            <a:off x="179512" y="1484784"/>
            <a:ext cx="8784980" cy="5489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0"/>
            <a:ext cx="896448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 smtClean="0">
                <a:latin typeface="Century" panose="02040604050505020304" pitchFamily="18" charset="0"/>
              </a:rPr>
              <a:t>Вопрос 16: </a:t>
            </a:r>
            <a:r>
              <a:rPr lang="ru-RU" sz="2000" b="1" i="1" dirty="0" smtClean="0">
                <a:latin typeface="Century" panose="02040604050505020304" pitchFamily="18" charset="0"/>
              </a:rPr>
              <a:t>  </a:t>
            </a:r>
            <a:r>
              <a:rPr lang="ru-RU" sz="2000" b="1" i="1" dirty="0">
                <a:latin typeface="Century" panose="02040604050505020304" pitchFamily="18" charset="0"/>
              </a:rPr>
              <a:t>Необходимо ли указывать дату приобретения </a:t>
            </a:r>
            <a:r>
              <a:rPr lang="ru-RU" sz="2000" b="1" i="1" dirty="0" smtClean="0">
                <a:latin typeface="Century" panose="02040604050505020304" pitchFamily="18" charset="0"/>
              </a:rPr>
              <a:t>акций при заполнении </a:t>
            </a:r>
            <a:r>
              <a:rPr lang="ru-RU" sz="2000" b="1" i="1" dirty="0">
                <a:latin typeface="Century" panose="02040604050505020304" pitchFamily="18" charset="0"/>
              </a:rPr>
              <a:t>графы «Основание участия» раздела 5.1 «Акции и иное участие </a:t>
            </a:r>
            <a:r>
              <a:rPr lang="ru-RU" sz="2000" b="1" i="1" dirty="0" smtClean="0">
                <a:latin typeface="Century" panose="02040604050505020304" pitchFamily="18" charset="0"/>
              </a:rPr>
              <a:t> в </a:t>
            </a:r>
            <a:r>
              <a:rPr lang="ru-RU" sz="2000" b="1" i="1" dirty="0">
                <a:latin typeface="Century" panose="02040604050505020304" pitchFamily="18" charset="0"/>
              </a:rPr>
              <a:t>коммерческих организациях и фондах</a:t>
            </a:r>
            <a:r>
              <a:rPr lang="ru-RU" sz="2000" b="1" i="1" dirty="0" smtClean="0">
                <a:latin typeface="Century" panose="02040604050505020304" pitchFamily="18" charset="0"/>
              </a:rPr>
              <a:t>», при том, что  </a:t>
            </a:r>
            <a:r>
              <a:rPr lang="ru-RU" sz="2000" b="1" i="1" dirty="0">
                <a:latin typeface="Century" panose="02040604050505020304" pitchFamily="18" charset="0"/>
              </a:rPr>
              <a:t>банки в информации об условиях приобретения акций указывают только договор на ведение брокерского счета или на ведение </a:t>
            </a:r>
            <a:r>
              <a:rPr lang="ru-RU" sz="2000" b="1" i="1" dirty="0" smtClean="0">
                <a:latin typeface="Century" panose="02040604050505020304" pitchFamily="18" charset="0"/>
              </a:rPr>
              <a:t>ИИС? </a:t>
            </a:r>
            <a:r>
              <a:rPr lang="ru-RU" sz="2000" b="1" i="1" dirty="0">
                <a:latin typeface="Century" panose="02040604050505020304" pitchFamily="18" charset="0"/>
              </a:rPr>
              <a:t>Не будет ли нарушением указание в этой графе кроме даты приобретения ценных бумаг на организованных </a:t>
            </a:r>
            <a:r>
              <a:rPr lang="ru-RU" sz="2000" b="1" i="1" dirty="0" smtClean="0">
                <a:latin typeface="Century" panose="02040604050505020304" pitchFamily="18" charset="0"/>
              </a:rPr>
              <a:t>торгах  также номера </a:t>
            </a:r>
            <a:r>
              <a:rPr lang="ru-RU" sz="2000" b="1" i="1" dirty="0">
                <a:latin typeface="Century" panose="02040604050505020304" pitchFamily="18" charset="0"/>
              </a:rPr>
              <a:t>договора </a:t>
            </a:r>
            <a:r>
              <a:rPr lang="ru-RU" sz="2000" b="1" i="1" dirty="0" smtClean="0">
                <a:latin typeface="Century" panose="02040604050505020304" pitchFamily="18" charset="0"/>
              </a:rPr>
              <a:t/>
            </a:r>
            <a:br>
              <a:rPr lang="ru-RU" sz="2000" b="1" i="1" dirty="0" smtClean="0">
                <a:latin typeface="Century" panose="02040604050505020304" pitchFamily="18" charset="0"/>
              </a:rPr>
            </a:br>
            <a:r>
              <a:rPr lang="ru-RU" sz="2000" b="1" i="1" dirty="0" smtClean="0">
                <a:latin typeface="Century" panose="02040604050505020304" pitchFamily="18" charset="0"/>
              </a:rPr>
              <a:t>на </a:t>
            </a:r>
            <a:r>
              <a:rPr lang="ru-RU" sz="2000" b="1" i="1" dirty="0">
                <a:latin typeface="Century" panose="02040604050505020304" pitchFamily="18" charset="0"/>
              </a:rPr>
              <a:t>ведение ИИС или брокерского </a:t>
            </a:r>
            <a:r>
              <a:rPr lang="ru-RU" sz="2000" b="1" i="1" dirty="0" smtClean="0">
                <a:latin typeface="Century" panose="02040604050505020304" pitchFamily="18" charset="0"/>
              </a:rPr>
              <a:t>счета?</a:t>
            </a:r>
            <a:r>
              <a:rPr lang="ru-RU" sz="2000" dirty="0" smtClean="0">
                <a:latin typeface="Century" panose="02040604050505020304" pitchFamily="18" charset="0"/>
              </a:rPr>
              <a:t> </a:t>
            </a:r>
            <a:endParaRPr lang="ru-RU" sz="2000" dirty="0">
              <a:latin typeface="Century" panose="020406040505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2780928"/>
            <a:ext cx="7911457" cy="19236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dirty="0">
                <a:latin typeface="Century" panose="02040604050505020304" pitchFamily="18" charset="0"/>
              </a:rPr>
              <a:t>В графе "Основание участия" указывается основание приобретения доли участия (учредительный договор, приватизация, покупка, мена, дарение, наследование и другие), а также реквизиты (дата, номер) соответствующего договора или акта, а не наименование и реквизиты договора, в рамках которого акции были зачислены на счет служащего (наименование и реквизиты договора на брокерское обслуживание, депозитарного договора, и т.п</a:t>
            </a:r>
            <a:r>
              <a:rPr lang="ru-RU" sz="1700" dirty="0" smtClean="0">
                <a:latin typeface="Century" panose="02040604050505020304" pitchFamily="18" charset="0"/>
              </a:rPr>
              <a:t>.).</a:t>
            </a:r>
            <a:endParaRPr lang="ru-RU" sz="1700" dirty="0">
              <a:latin typeface="Century" panose="020406040505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61394" y="4797152"/>
            <a:ext cx="7911456" cy="166199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700" dirty="0">
                <a:latin typeface="Century" panose="02040604050505020304" pitchFamily="18" charset="0"/>
              </a:rPr>
              <a:t>В случае, когда сделка по приобретению акций (иностранных акций) заключена на организованных торгах, на которых информация, позволяющая идентифицировать подавших заявки участников торгов, </a:t>
            </a:r>
            <a:r>
              <a:rPr lang="ru-RU" sz="1700" dirty="0" smtClean="0">
                <a:latin typeface="Century" panose="02040604050505020304" pitchFamily="18" charset="0"/>
              </a:rPr>
              <a:t>                 не </a:t>
            </a:r>
            <a:r>
              <a:rPr lang="ru-RU" sz="1700" dirty="0">
                <a:latin typeface="Century" panose="02040604050505020304" pitchFamily="18" charset="0"/>
              </a:rPr>
              <a:t>раскрывается в ходе торгов другим участникам, в графе "Основание участия" указывается "приобретено на организованных торгах", а также указывается дата приобретения</a:t>
            </a:r>
            <a:r>
              <a:rPr lang="ru-RU" sz="1700" dirty="0" smtClean="0">
                <a:latin typeface="Century" panose="02040604050505020304" pitchFamily="18" charset="0"/>
              </a:rPr>
              <a:t>.</a:t>
            </a:r>
            <a:endParaRPr lang="ru-RU" sz="1700" dirty="0"/>
          </a:p>
        </p:txBody>
      </p:sp>
    </p:spTree>
    <p:extLst>
      <p:ext uri="{BB962C8B-B14F-4D97-AF65-F5344CB8AC3E}">
        <p14:creationId xmlns:p14="http://schemas.microsoft.com/office/powerpoint/2010/main" val="138720428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56633"/>
            <a:ext cx="5781927" cy="4706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332656"/>
            <a:ext cx="88569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 smtClean="0">
                <a:latin typeface="Century" panose="02040604050505020304" pitchFamily="18" charset="0"/>
              </a:rPr>
              <a:t>Вопрос 17:</a:t>
            </a:r>
            <a:r>
              <a:rPr lang="ru-RU" sz="2000" b="1" i="1" dirty="0" smtClean="0">
                <a:latin typeface="Century" panose="02040604050505020304" pitchFamily="18" charset="0"/>
              </a:rPr>
              <a:t>  Каким </a:t>
            </a:r>
            <a:r>
              <a:rPr lang="ru-RU" sz="2000" b="1" i="1" dirty="0">
                <a:latin typeface="Century" panose="02040604050505020304" pitchFamily="18" charset="0"/>
              </a:rPr>
              <a:t>образом ГГС может идентифицировать отечественные финансовые инструменты с целью исключения наличия в собственности </a:t>
            </a:r>
            <a:r>
              <a:rPr lang="ru-RU" sz="2000" b="1" i="1" dirty="0" smtClean="0">
                <a:latin typeface="Century" panose="02040604050505020304" pitchFamily="18" charset="0"/>
              </a:rPr>
              <a:t> иностранных </a:t>
            </a:r>
            <a:r>
              <a:rPr lang="ru-RU" sz="2000" b="1" i="1" dirty="0">
                <a:latin typeface="Century" panose="02040604050505020304" pitchFamily="18" charset="0"/>
              </a:rPr>
              <a:t>финансовых </a:t>
            </a:r>
            <a:r>
              <a:rPr lang="ru-RU" sz="2000" b="1" i="1" dirty="0" smtClean="0">
                <a:latin typeface="Century" panose="02040604050505020304" pitchFamily="18" charset="0"/>
              </a:rPr>
              <a:t>инструментов?</a:t>
            </a:r>
            <a:endParaRPr lang="ru-RU" sz="2000" b="1" i="1" dirty="0">
              <a:latin typeface="Century" panose="020406040505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103521" y="2362040"/>
            <a:ext cx="4968553" cy="42011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2000" b="1" dirty="0">
                <a:latin typeface="Century" panose="02040604050505020304" pitchFamily="18" charset="0"/>
              </a:rPr>
              <a:t>Федеральный закон № </a:t>
            </a:r>
            <a:r>
              <a:rPr lang="ru-RU" sz="2000" b="1" dirty="0" smtClean="0">
                <a:latin typeface="Century" panose="02040604050505020304" pitchFamily="18" charset="0"/>
              </a:rPr>
              <a:t>79-ФЗ:</a:t>
            </a:r>
            <a:endParaRPr lang="ru-RU" sz="2000" b="1" dirty="0">
              <a:latin typeface="Century" panose="020406040505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900" dirty="0" smtClean="0">
                <a:latin typeface="Century" panose="02040604050505020304" pitchFamily="18" charset="0"/>
              </a:rPr>
              <a:t>Госслужащим запрещено </a:t>
            </a:r>
            <a:r>
              <a:rPr lang="ru-RU" sz="1900" dirty="0">
                <a:latin typeface="Century" panose="02040604050505020304" pitchFamily="18" charset="0"/>
              </a:rPr>
              <a:t>приобретать ценные бумаги </a:t>
            </a:r>
            <a:r>
              <a:rPr lang="ru-RU" sz="1900" dirty="0" smtClean="0">
                <a:latin typeface="Century" panose="02040604050505020304" pitchFamily="18" charset="0"/>
              </a:rPr>
              <a:t>и </a:t>
            </a:r>
            <a:r>
              <a:rPr lang="ru-RU" sz="1900" dirty="0">
                <a:latin typeface="Century" panose="02040604050505020304" pitchFamily="18" charset="0"/>
              </a:rPr>
              <a:t>относящиеся к ним финансовые инструменты нерезидентов </a:t>
            </a:r>
            <a:r>
              <a:rPr lang="ru-RU" sz="1900" dirty="0" smtClean="0">
                <a:latin typeface="Century" panose="02040604050505020304" pitchFamily="18" charset="0"/>
              </a:rPr>
              <a:t>и </a:t>
            </a:r>
            <a:r>
              <a:rPr lang="ru-RU" sz="1900" dirty="0">
                <a:latin typeface="Century" panose="02040604050505020304" pitchFamily="18" charset="0"/>
              </a:rPr>
              <a:t>зарубежных структур, </a:t>
            </a:r>
            <a:r>
              <a:rPr lang="ru-RU" sz="1900" dirty="0" smtClean="0">
                <a:latin typeface="Century" panose="02040604050505020304" pitchFamily="18" charset="0"/>
              </a:rPr>
              <a:t>                        без </a:t>
            </a:r>
            <a:r>
              <a:rPr lang="ru-RU" sz="1900" dirty="0">
                <a:latin typeface="Century" panose="02040604050505020304" pitchFamily="18" charset="0"/>
              </a:rPr>
              <a:t>создания юридического лица. Такие бумаги имеют международный идентификационный номер (ISIN), где первые 2 знака шифруют название страны эмитента. </a:t>
            </a:r>
            <a:r>
              <a:rPr lang="ru-RU" sz="1900" b="1" dirty="0" smtClean="0">
                <a:latin typeface="Century" panose="02040604050505020304" pitchFamily="18" charset="0"/>
              </a:rPr>
              <a:t>Акции </a:t>
            </a:r>
            <a:r>
              <a:rPr lang="ru-RU" sz="1900" b="1" dirty="0">
                <a:latin typeface="Century" panose="02040604050505020304" pitchFamily="18" charset="0"/>
              </a:rPr>
              <a:t>отечественных компаний имеют идентификатор с отличительным знаком </a:t>
            </a:r>
            <a:r>
              <a:rPr lang="ru-RU" sz="1900" b="1" dirty="0" smtClean="0">
                <a:latin typeface="Century" panose="02040604050505020304" pitchFamily="18" charset="0"/>
              </a:rPr>
              <a:t>RU. </a:t>
            </a:r>
            <a:r>
              <a:rPr lang="ru-RU" sz="1900" dirty="0" smtClean="0">
                <a:latin typeface="Century" panose="02040604050505020304" pitchFamily="18" charset="0"/>
              </a:rPr>
              <a:t>Например</a:t>
            </a:r>
            <a:r>
              <a:rPr lang="ru-RU" sz="1900" dirty="0">
                <a:latin typeface="Century" panose="02040604050505020304" pitchFamily="18" charset="0"/>
              </a:rPr>
              <a:t>, ISIN акций Сбербанка — RU0009029540</a:t>
            </a:r>
            <a:endParaRPr lang="ru-RU" sz="1900" b="1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256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type="pic" idx="2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7" r="24317"/>
          <a:stretch>
            <a:fillRect/>
          </a:stretch>
        </p:blipFill>
        <p:spPr bwMode="auto">
          <a:xfrm>
            <a:off x="5148064" y="1859913"/>
            <a:ext cx="3635896" cy="348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0978" y="260648"/>
            <a:ext cx="85689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 smtClean="0">
                <a:latin typeface="Century" panose="02040604050505020304" pitchFamily="18" charset="0"/>
              </a:rPr>
              <a:t>Вопрос 18:</a:t>
            </a:r>
            <a:r>
              <a:rPr lang="ru-RU" sz="2000" b="1" i="1" dirty="0" smtClean="0">
                <a:latin typeface="Century" panose="02040604050505020304" pitchFamily="18" charset="0"/>
              </a:rPr>
              <a:t>  Когда передаются ценные </a:t>
            </a:r>
            <a:r>
              <a:rPr lang="ru-RU" sz="2000" b="1" i="1" dirty="0">
                <a:latin typeface="Century" panose="02040604050505020304" pitchFamily="18" charset="0"/>
              </a:rPr>
              <a:t>бумаги в доверительное управление и где это закреплено законодательно?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41994" y="1988840"/>
            <a:ext cx="4896544" cy="378565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Century" panose="02040604050505020304" pitchFamily="18" charset="0"/>
              </a:rPr>
              <a:t>Федеральные законы №№ 79-ФЗ, 273-ФЗ:</a:t>
            </a:r>
          </a:p>
          <a:p>
            <a:r>
              <a:rPr lang="ru-RU" sz="2000" dirty="0" smtClean="0">
                <a:latin typeface="Century" panose="02040604050505020304" pitchFamily="18" charset="0"/>
              </a:rPr>
              <a:t>ОБЯЗАТЕЛЬНА передача служащим </a:t>
            </a:r>
            <a:r>
              <a:rPr lang="ru-RU" sz="2000" dirty="0">
                <a:latin typeface="Century" panose="02040604050505020304" pitchFamily="18" charset="0"/>
              </a:rPr>
              <a:t>ценных бумаг, акций (долей участия, </a:t>
            </a:r>
            <a:r>
              <a:rPr lang="ru-RU" sz="2000" dirty="0" smtClean="0">
                <a:latin typeface="Century" panose="02040604050505020304" pitchFamily="18" charset="0"/>
              </a:rPr>
              <a:t>паев в </a:t>
            </a:r>
            <a:r>
              <a:rPr lang="ru-RU" sz="2000" dirty="0">
                <a:latin typeface="Century" panose="02040604050505020304" pitchFamily="18" charset="0"/>
              </a:rPr>
              <a:t>уставных (складочных) капиталах организаций) </a:t>
            </a:r>
            <a:r>
              <a:rPr lang="ru-RU" sz="2000" dirty="0" smtClean="0">
                <a:latin typeface="Century" panose="02040604050505020304" pitchFamily="18" charset="0"/>
              </a:rPr>
              <a:t>                                в </a:t>
            </a:r>
            <a:r>
              <a:rPr lang="ru-RU" sz="2000" dirty="0">
                <a:latin typeface="Century" panose="02040604050505020304" pitchFamily="18" charset="0"/>
              </a:rPr>
              <a:t>доверительное управление </a:t>
            </a:r>
            <a:r>
              <a:rPr lang="ru-RU" sz="2000" dirty="0" smtClean="0">
                <a:latin typeface="Century" panose="02040604050505020304" pitchFamily="18" charset="0"/>
              </a:rPr>
              <a:t>в </a:t>
            </a:r>
            <a:r>
              <a:rPr lang="ru-RU" sz="2000" dirty="0">
                <a:latin typeface="Century" panose="02040604050505020304" pitchFamily="18" charset="0"/>
              </a:rPr>
              <a:t>целях предотвращения конфликта интересов, в случае если владение этими ценными бумагами приводит или может привести </a:t>
            </a:r>
            <a:r>
              <a:rPr lang="ru-RU" sz="2000" dirty="0" smtClean="0">
                <a:latin typeface="Century" panose="02040604050505020304" pitchFamily="18" charset="0"/>
              </a:rPr>
              <a:t>к </a:t>
            </a:r>
            <a:r>
              <a:rPr lang="ru-RU" sz="2000" dirty="0">
                <a:latin typeface="Century" panose="02040604050505020304" pitchFamily="18" charset="0"/>
              </a:rPr>
              <a:t>конфликту </a:t>
            </a:r>
            <a:r>
              <a:rPr lang="ru-RU" sz="2000" dirty="0" smtClean="0">
                <a:latin typeface="Century" panose="02040604050505020304" pitchFamily="18" charset="0"/>
              </a:rPr>
              <a:t>интересов.</a:t>
            </a:r>
          </a:p>
        </p:txBody>
      </p:sp>
    </p:spTree>
    <p:extLst>
      <p:ext uri="{BB962C8B-B14F-4D97-AF65-F5344CB8AC3E}">
        <p14:creationId xmlns:p14="http://schemas.microsoft.com/office/powerpoint/2010/main" val="404476880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7544" y="116632"/>
            <a:ext cx="85689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 smtClean="0">
                <a:latin typeface="Century" panose="02040604050505020304" pitchFamily="18" charset="0"/>
              </a:rPr>
              <a:t>Вопрос 19:</a:t>
            </a:r>
            <a:r>
              <a:rPr lang="ru-RU" sz="2000" b="1" i="1" dirty="0" smtClean="0">
                <a:latin typeface="Century" panose="02040604050505020304" pitchFamily="18" charset="0"/>
              </a:rPr>
              <a:t>  В каких случаях для ГГС и их супруг (супругов) , несовершеннолетних детей допускается инвестиционная деятельность на </a:t>
            </a:r>
            <a:r>
              <a:rPr lang="ru-RU" sz="2000" b="1" i="1" dirty="0">
                <a:latin typeface="Century" panose="02040604050505020304" pitchFamily="18" charset="0"/>
              </a:rPr>
              <a:t>фондовых рынках, в том числе открытие брокерского счета, </a:t>
            </a:r>
            <a:r>
              <a:rPr lang="ru-RU" sz="2000" b="1" i="1" dirty="0" smtClean="0">
                <a:latin typeface="Century" panose="02040604050505020304" pitchFamily="18" charset="0"/>
              </a:rPr>
              <a:t>ИИС, самостоятельное </a:t>
            </a:r>
            <a:r>
              <a:rPr lang="ru-RU" sz="2000" b="1" i="1" dirty="0">
                <a:latin typeface="Century" panose="02040604050505020304" pitchFamily="18" charset="0"/>
              </a:rPr>
              <a:t>управление такими счетами без передачи в доверительное управление </a:t>
            </a:r>
            <a:r>
              <a:rPr lang="ru-RU" sz="2000" b="1" i="1" dirty="0" smtClean="0">
                <a:latin typeface="Century" panose="02040604050505020304" pitchFamily="18" charset="0"/>
              </a:rPr>
              <a:t>                       (если </a:t>
            </a:r>
            <a:r>
              <a:rPr lang="ru-RU" sz="2000" b="1" i="1" dirty="0">
                <a:latin typeface="Century" panose="02040604050505020304" pitchFamily="18" charset="0"/>
              </a:rPr>
              <a:t>не возникает конфликт интересов</a:t>
            </a:r>
            <a:r>
              <a:rPr lang="ru-RU" sz="2000" b="1" i="1" dirty="0" smtClean="0">
                <a:latin typeface="Century" panose="02040604050505020304" pitchFamily="18" charset="0"/>
              </a:rPr>
              <a:t>)?</a:t>
            </a:r>
            <a:endParaRPr lang="ru-RU" sz="2000" b="1" i="1" dirty="0">
              <a:latin typeface="Century" panose="020406040505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5199" y="2132856"/>
            <a:ext cx="554461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000" dirty="0" smtClean="0">
                <a:latin typeface="Century" panose="02040604050505020304" pitchFamily="18" charset="0"/>
              </a:rPr>
              <a:t>ДОПУСКАЕТСЯ:  владеть </a:t>
            </a:r>
            <a:r>
              <a:rPr lang="ru-RU" sz="2000" dirty="0">
                <a:latin typeface="Century" panose="02040604050505020304" pitchFamily="18" charset="0"/>
              </a:rPr>
              <a:t>российскими ценными бумагами (долями участия </a:t>
            </a:r>
            <a:r>
              <a:rPr lang="ru-RU" sz="2000" dirty="0" smtClean="0">
                <a:latin typeface="Century" panose="02040604050505020304" pitchFamily="18" charset="0"/>
              </a:rPr>
              <a:t>               в </a:t>
            </a:r>
            <a:r>
              <a:rPr lang="ru-RU" sz="2000" dirty="0">
                <a:latin typeface="Century" panose="02040604050505020304" pitchFamily="18" charset="0"/>
              </a:rPr>
              <a:t>бизнесе, паями в УК), если при этом </a:t>
            </a:r>
            <a:r>
              <a:rPr lang="ru-RU" sz="2000" dirty="0" smtClean="0">
                <a:latin typeface="Century" panose="02040604050505020304" pitchFamily="18" charset="0"/>
              </a:rPr>
              <a:t>                  не </a:t>
            </a:r>
            <a:r>
              <a:rPr lang="ru-RU" sz="2000" dirty="0">
                <a:latin typeface="Century" panose="02040604050505020304" pitchFamily="18" charset="0"/>
              </a:rPr>
              <a:t>возникает конфликта </a:t>
            </a:r>
            <a:r>
              <a:rPr lang="ru-RU" sz="2000" dirty="0" smtClean="0">
                <a:latin typeface="Century" panose="02040604050505020304" pitchFamily="18" charset="0"/>
              </a:rPr>
              <a:t>интересов.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000" dirty="0">
                <a:latin typeface="Century" panose="02040604050505020304" pitchFamily="18" charset="0"/>
              </a:rPr>
              <a:t>Владеть и пользоваться иностранными финансовыми инструментами, равно </a:t>
            </a:r>
            <a:r>
              <a:rPr lang="ru-RU" sz="2000" dirty="0" smtClean="0">
                <a:latin typeface="Century" panose="02040604050505020304" pitchFamily="18" charset="0"/>
              </a:rPr>
              <a:t> как хранение </a:t>
            </a:r>
            <a:r>
              <a:rPr lang="ru-RU" sz="2000" dirty="0">
                <a:latin typeface="Century" panose="02040604050505020304" pitchFamily="18" charset="0"/>
              </a:rPr>
              <a:t>валюты на счете в банке </a:t>
            </a:r>
            <a:br>
              <a:rPr lang="ru-RU" sz="2000" dirty="0">
                <a:latin typeface="Century" panose="02040604050505020304" pitchFamily="18" charset="0"/>
              </a:rPr>
            </a:br>
            <a:r>
              <a:rPr lang="ru-RU" sz="2000" dirty="0">
                <a:latin typeface="Century" panose="02040604050505020304" pitchFamily="18" charset="0"/>
              </a:rPr>
              <a:t>за пределами России </a:t>
            </a:r>
            <a:r>
              <a:rPr lang="ru-RU" sz="2000" dirty="0" smtClean="0">
                <a:latin typeface="Century" panose="02040604050505020304" pitchFamily="18" charset="0"/>
              </a:rPr>
              <a:t>ЗАПРЕЩЕНО.</a:t>
            </a:r>
            <a:endParaRPr lang="ru-RU" sz="2000" dirty="0">
              <a:latin typeface="Century" panose="020406040505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7975" y="4795897"/>
            <a:ext cx="8728522" cy="18158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Century" panose="02040604050505020304" pitchFamily="18" charset="0"/>
              </a:rPr>
              <a:t>Что разрешено?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entury" panose="02040604050505020304" pitchFamily="18" charset="0"/>
              </a:rPr>
              <a:t>Вкладывать средств в </a:t>
            </a:r>
            <a:r>
              <a:rPr lang="ru-RU" sz="1600" dirty="0">
                <a:latin typeface="Century" panose="02040604050505020304" pitchFamily="18" charset="0"/>
              </a:rPr>
              <a:t>отечественные ценные бумаги и финансовые инструменты. </a:t>
            </a:r>
            <a:endParaRPr lang="ru-RU" sz="1600" dirty="0" smtClean="0">
              <a:latin typeface="Century" panose="020406040505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entury" panose="02040604050505020304" pitchFamily="18" charset="0"/>
              </a:rPr>
              <a:t>Приобретать  полисы накопительного или инвестиционного страхования жизни (ИСЖ), даже если инвестиции произведены в зарубежные активы. Использовать валютные счета </a:t>
            </a:r>
            <a:r>
              <a:rPr lang="ru-RU" sz="1600" dirty="0">
                <a:latin typeface="Century" panose="02040604050505020304" pitchFamily="18" charset="0"/>
              </a:rPr>
              <a:t>(</a:t>
            </a:r>
            <a:r>
              <a:rPr lang="ru-RU" sz="1600" dirty="0" smtClean="0">
                <a:latin typeface="Century" panose="02040604050505020304" pitchFamily="18" charset="0"/>
              </a:rPr>
              <a:t>вклады) в </a:t>
            </a:r>
            <a:r>
              <a:rPr lang="ru-RU" sz="1600" dirty="0">
                <a:latin typeface="Century" panose="02040604050505020304" pitchFamily="18" charset="0"/>
              </a:rPr>
              <a:t>российских банках. </a:t>
            </a:r>
            <a:endParaRPr lang="ru-RU" sz="1600" dirty="0" smtClean="0">
              <a:latin typeface="Century" panose="020406040505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entury" panose="02040604050505020304" pitchFamily="18" charset="0"/>
              </a:rPr>
              <a:t>Вступать </a:t>
            </a:r>
            <a:r>
              <a:rPr lang="ru-RU" sz="1600" dirty="0">
                <a:latin typeface="Century" panose="02040604050505020304" pitchFamily="18" charset="0"/>
              </a:rPr>
              <a:t>в доверительное управление и </a:t>
            </a:r>
            <a:r>
              <a:rPr lang="ru-RU" sz="1600" dirty="0" err="1">
                <a:latin typeface="Century" panose="02040604050505020304" pitchFamily="18" charset="0"/>
              </a:rPr>
              <a:t>ПИФы</a:t>
            </a:r>
            <a:r>
              <a:rPr lang="ru-RU" sz="1600" dirty="0">
                <a:latin typeface="Century" panose="02040604050505020304" pitchFamily="18" charset="0"/>
              </a:rPr>
              <a:t> с инвестированием </a:t>
            </a:r>
            <a:r>
              <a:rPr lang="ru-RU" sz="1600" dirty="0" smtClean="0">
                <a:latin typeface="Century" panose="02040604050505020304" pitchFamily="18" charset="0"/>
              </a:rPr>
              <a:t>в </a:t>
            </a:r>
            <a:r>
              <a:rPr lang="ru-RU" sz="1600" dirty="0">
                <a:latin typeface="Century" panose="02040604050505020304" pitchFamily="18" charset="0"/>
              </a:rPr>
              <a:t>ценные бумаги РФ</a:t>
            </a:r>
            <a:r>
              <a:rPr lang="ru-RU" sz="1600" dirty="0" smtClean="0">
                <a:latin typeface="Century" panose="02040604050505020304" pitchFamily="18" charset="0"/>
              </a:rPr>
              <a:t>.</a:t>
            </a:r>
            <a:endParaRPr lang="ru-RU" sz="1600" dirty="0">
              <a:latin typeface="Century" panose="02040604050505020304" pitchFamily="18" charset="0"/>
            </a:endParaRPr>
          </a:p>
        </p:txBody>
      </p:sp>
      <p:sp>
        <p:nvSpPr>
          <p:cNvPr id="5" name="AutoShape 2" descr="https://cdn.fishki.net/upload/post/2021/09/04/3918983/9f3e9e624903a7ad47bdd3fd0322d300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869" y="2132856"/>
            <a:ext cx="3394071" cy="2253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964822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116632"/>
            <a:ext cx="87849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 smtClean="0">
                <a:latin typeface="Century" panose="02040604050505020304" pitchFamily="18" charset="0"/>
              </a:rPr>
              <a:t>Вопрос  20: </a:t>
            </a:r>
            <a:r>
              <a:rPr lang="ru-RU" sz="2000" b="1" i="1" dirty="0" smtClean="0">
                <a:latin typeface="Century" panose="02040604050505020304" pitchFamily="18" charset="0"/>
              </a:rPr>
              <a:t> При </a:t>
            </a:r>
            <a:r>
              <a:rPr lang="ru-RU" sz="2000" b="1" i="1" dirty="0">
                <a:latin typeface="Century" panose="02040604050505020304" pitchFamily="18" charset="0"/>
              </a:rPr>
              <a:t>указании </a:t>
            </a:r>
            <a:r>
              <a:rPr lang="ru-RU" sz="2000" b="1" i="1" dirty="0" err="1">
                <a:latin typeface="Century" panose="02040604050505020304" pitchFamily="18" charset="0"/>
              </a:rPr>
              <a:t>эскроу</a:t>
            </a:r>
            <a:r>
              <a:rPr lang="ru-RU" sz="2000" b="1" i="1" dirty="0">
                <a:latin typeface="Century" panose="02040604050505020304" pitchFamily="18" charset="0"/>
              </a:rPr>
              <a:t>-счета в разделе 4 «Сведения о счетах в банках </a:t>
            </a:r>
            <a:r>
              <a:rPr lang="ru-RU" sz="2000" b="1" i="1" dirty="0" smtClean="0">
                <a:latin typeface="Century" panose="02040604050505020304" pitchFamily="18" charset="0"/>
              </a:rPr>
              <a:t>  и </a:t>
            </a:r>
            <a:r>
              <a:rPr lang="ru-RU" sz="2000" b="1" i="1" dirty="0">
                <a:latin typeface="Century" panose="02040604050505020304" pitchFamily="18" charset="0"/>
              </a:rPr>
              <a:t>иных кредитных организациях» необходимо ли указывать обязательства  застройщика в </a:t>
            </a:r>
            <a:r>
              <a:rPr lang="ru-RU" sz="2000" b="1" i="1" dirty="0" smtClean="0">
                <a:latin typeface="Century" panose="02040604050505020304" pitchFamily="18" charset="0"/>
              </a:rPr>
              <a:t> разделе </a:t>
            </a:r>
            <a:r>
              <a:rPr lang="ru-RU" sz="2000" b="1" i="1" dirty="0">
                <a:latin typeface="Century" panose="02040604050505020304" pitchFamily="18" charset="0"/>
              </a:rPr>
              <a:t>6.2 «Срочные обязательствах финансового характера</a:t>
            </a:r>
            <a:r>
              <a:rPr lang="ru-RU" sz="2000" b="1" i="1" dirty="0" smtClean="0">
                <a:latin typeface="Century" panose="02040604050505020304" pitchFamily="18" charset="0"/>
              </a:rPr>
              <a:t>»? </a:t>
            </a:r>
            <a:endParaRPr lang="ru-RU" sz="2000" b="1" i="1" dirty="0">
              <a:latin typeface="Century" panose="020406040505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79790" y="1709519"/>
            <a:ext cx="558835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Century" panose="02040604050505020304" pitchFamily="18" charset="0"/>
              </a:rPr>
              <a:t>Обязательствах застройщика перед участником </a:t>
            </a:r>
            <a:r>
              <a:rPr lang="ru-RU" sz="2000" dirty="0">
                <a:latin typeface="Century" panose="02040604050505020304" pitchFamily="18" charset="0"/>
              </a:rPr>
              <a:t>долевого </a:t>
            </a:r>
            <a:r>
              <a:rPr lang="ru-RU" sz="2000" dirty="0" smtClean="0">
                <a:latin typeface="Century" panose="02040604050505020304" pitchFamily="18" charset="0"/>
              </a:rPr>
              <a:t>строительства подлежат </a:t>
            </a:r>
            <a:r>
              <a:rPr lang="ru-RU" sz="2000" dirty="0">
                <a:latin typeface="Century" panose="02040604050505020304" pitchFamily="18" charset="0"/>
              </a:rPr>
              <a:t>отражению в подразделе 6.2 раздела 6 справки</a:t>
            </a:r>
            <a:r>
              <a:rPr lang="ru-RU" sz="2000" dirty="0" smtClean="0">
                <a:latin typeface="Century" panose="02040604050505020304" pitchFamily="18" charset="0"/>
              </a:rPr>
              <a:t>. Если оплата по договору застройщику внесена в полном объеме,                в </a:t>
            </a:r>
            <a:r>
              <a:rPr lang="ru-RU" sz="2000" dirty="0">
                <a:latin typeface="Century" panose="02040604050505020304" pitchFamily="18" charset="0"/>
              </a:rPr>
              <a:t>графе «Условие обязательства» </a:t>
            </a:r>
            <a:r>
              <a:rPr lang="ru-RU" sz="2000" dirty="0" smtClean="0">
                <a:latin typeface="Century" panose="02040604050505020304" pitchFamily="18" charset="0"/>
              </a:rPr>
              <a:t>необходимо отразить</a:t>
            </a:r>
            <a:r>
              <a:rPr lang="ru-RU" sz="2000" dirty="0">
                <a:latin typeface="Century" panose="02040604050505020304" pitchFamily="18" charset="0"/>
              </a:rPr>
              <a:t>, что денежные средства переданы застройщику в полном объеме. </a:t>
            </a:r>
            <a:endParaRPr lang="ru-RU" sz="2000" dirty="0" smtClean="0">
              <a:latin typeface="Century" panose="02040604050505020304" pitchFamily="18" charset="0"/>
            </a:endParaRPr>
          </a:p>
          <a:p>
            <a:r>
              <a:rPr lang="ru-RU" sz="2000" dirty="0" smtClean="0">
                <a:latin typeface="Century" panose="02040604050505020304" pitchFamily="18" charset="0"/>
              </a:rPr>
              <a:t>Аналогичный </a:t>
            </a:r>
            <a:r>
              <a:rPr lang="ru-RU" sz="2000" dirty="0">
                <a:latin typeface="Century" panose="02040604050505020304" pitchFamily="18" charset="0"/>
              </a:rPr>
              <a:t>порядок распространяется </a:t>
            </a:r>
            <a:r>
              <a:rPr lang="ru-RU" sz="2000" dirty="0" smtClean="0">
                <a:latin typeface="Century" panose="02040604050505020304" pitchFamily="18" charset="0"/>
              </a:rPr>
              <a:t>   на другие формы участия </a:t>
            </a:r>
            <a:r>
              <a:rPr lang="ru-RU" sz="2000" dirty="0">
                <a:latin typeface="Century" panose="02040604050505020304" pitchFamily="18" charset="0"/>
              </a:rPr>
              <a:t>в строительстве объекта недвижимости, </a:t>
            </a:r>
            <a:r>
              <a:rPr lang="ru-RU" sz="2000" dirty="0" smtClean="0">
                <a:latin typeface="Century" panose="02040604050505020304" pitchFamily="18" charset="0"/>
              </a:rPr>
              <a:t>(ЖСК</a:t>
            </a:r>
            <a:r>
              <a:rPr lang="ru-RU" sz="2000" dirty="0">
                <a:latin typeface="Century" panose="02040604050505020304" pitchFamily="18" charset="0"/>
              </a:rPr>
              <a:t>, предварительные договоры купли-продажи и </a:t>
            </a:r>
            <a:r>
              <a:rPr lang="ru-RU" sz="2000" dirty="0" smtClean="0">
                <a:latin typeface="Century" panose="02040604050505020304" pitchFamily="18" charset="0"/>
              </a:rPr>
              <a:t>пр.).</a:t>
            </a:r>
            <a:endParaRPr lang="ru-RU" sz="2000" b="1" dirty="0" smtClean="0">
              <a:latin typeface="Century" panose="02040604050505020304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type="pic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6" r="19016"/>
          <a:stretch>
            <a:fillRect/>
          </a:stretch>
        </p:blipFill>
        <p:spPr bwMode="auto">
          <a:xfrm>
            <a:off x="5934905" y="2132856"/>
            <a:ext cx="2921145" cy="2739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79790" y="5802947"/>
            <a:ext cx="8540682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Century" panose="02040604050505020304" pitchFamily="18" charset="0"/>
              </a:rPr>
              <a:t>Данный порядок применяется также в случае использования счетов </a:t>
            </a:r>
            <a:r>
              <a:rPr lang="ru-RU" sz="2000" b="1" dirty="0" err="1">
                <a:latin typeface="Century" panose="02040604050505020304" pitchFamily="18" charset="0"/>
              </a:rPr>
              <a:t>эскроу</a:t>
            </a:r>
            <a:r>
              <a:rPr lang="ru-RU" sz="2000" b="1" dirty="0">
                <a:latin typeface="Century" panose="02040604050505020304" pitchFamily="18" charset="0"/>
              </a:rPr>
              <a:t>.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05528052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type="pic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0" r="19990"/>
          <a:stretch>
            <a:fillRect/>
          </a:stretch>
        </p:blipFill>
        <p:spPr bwMode="auto">
          <a:xfrm>
            <a:off x="6164117" y="2636912"/>
            <a:ext cx="2901720" cy="2123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4" y="116632"/>
            <a:ext cx="89289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 smtClean="0">
                <a:latin typeface="Century" panose="02040604050505020304" pitchFamily="18" charset="0"/>
              </a:rPr>
              <a:t>Вопрос 21:</a:t>
            </a:r>
            <a:r>
              <a:rPr lang="ru-RU" sz="2000" b="1" i="1" dirty="0" smtClean="0">
                <a:latin typeface="Century" panose="02040604050505020304" pitchFamily="18" charset="0"/>
              </a:rPr>
              <a:t>  Какие договоры </a:t>
            </a:r>
            <a:r>
              <a:rPr lang="ru-RU" sz="2000" b="1" i="1" dirty="0">
                <a:latin typeface="Century" panose="02040604050505020304" pitchFamily="18" charset="0"/>
              </a:rPr>
              <a:t>страхования необходимо отражать в п.6.2. </a:t>
            </a:r>
            <a:r>
              <a:rPr lang="ru-RU" sz="2000" b="1" i="1" dirty="0" smtClean="0">
                <a:latin typeface="Century" panose="02040604050505020304" pitchFamily="18" charset="0"/>
              </a:rPr>
              <a:t>«</a:t>
            </a:r>
            <a:r>
              <a:rPr lang="ru-RU" sz="2000" b="1" i="1" dirty="0">
                <a:latin typeface="Century" panose="02040604050505020304" pitchFamily="18" charset="0"/>
              </a:rPr>
              <a:t>Срочные обязательства финансового характера» </a:t>
            </a:r>
            <a:r>
              <a:rPr lang="ru-RU" sz="2000" b="1" i="1" dirty="0" smtClean="0">
                <a:latin typeface="Century" panose="02040604050505020304" pitchFamily="18" charset="0"/>
              </a:rPr>
              <a:t> раздела </a:t>
            </a:r>
            <a:r>
              <a:rPr lang="ru-RU" sz="2000" b="1" i="1" dirty="0">
                <a:latin typeface="Century" panose="02040604050505020304" pitchFamily="18" charset="0"/>
              </a:rPr>
              <a:t>6 «Сведения об обязательствах имущественного характера</a:t>
            </a:r>
            <a:r>
              <a:rPr lang="ru-RU" sz="2000" b="1" i="1" dirty="0" smtClean="0">
                <a:latin typeface="Century" panose="02040604050505020304" pitchFamily="18" charset="0"/>
              </a:rPr>
              <a:t>»?</a:t>
            </a:r>
            <a:endParaRPr lang="ru-RU" sz="2000" b="1" i="1" dirty="0">
              <a:latin typeface="Century" panose="020406040505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9428" y="1340768"/>
            <a:ext cx="612068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2000" dirty="0">
                <a:latin typeface="Century" panose="02040604050505020304" pitchFamily="18" charset="0"/>
              </a:rPr>
              <a:t>Отражению подлежат только обязательства, возникающие исходя из условий договора страхования жизни на случай смерти, дожития до определенного возраста или срока либо наступления иного события, пенсионного страхования, страхования жизни с условием периодических страховых выплат (ренты, аннуитетов) и (или) с участием страхователя </a:t>
            </a:r>
            <a:r>
              <a:rPr lang="ru-RU" sz="2000" dirty="0" smtClean="0">
                <a:latin typeface="Century" panose="02040604050505020304" pitchFamily="18" charset="0"/>
              </a:rPr>
              <a:t/>
            </a:r>
            <a:br>
              <a:rPr lang="ru-RU" sz="2000" dirty="0" smtClean="0">
                <a:latin typeface="Century" panose="02040604050505020304" pitchFamily="18" charset="0"/>
              </a:rPr>
            </a:br>
            <a:r>
              <a:rPr lang="ru-RU" sz="2000" dirty="0" smtClean="0">
                <a:latin typeface="Century" panose="02040604050505020304" pitchFamily="18" charset="0"/>
              </a:rPr>
              <a:t>в </a:t>
            </a:r>
            <a:r>
              <a:rPr lang="ru-RU" sz="2000" dirty="0">
                <a:latin typeface="Century" panose="02040604050505020304" pitchFamily="18" charset="0"/>
              </a:rPr>
              <a:t>инвестиционном доходе страховщика, </a:t>
            </a:r>
            <a:r>
              <a:rPr lang="ru-RU" sz="2000" dirty="0" smtClean="0">
                <a:latin typeface="Century" panose="02040604050505020304" pitchFamily="18" charset="0"/>
              </a:rPr>
              <a:t>                    по </a:t>
            </a:r>
            <a:r>
              <a:rPr lang="ru-RU" sz="2000" dirty="0">
                <a:latin typeface="Century" panose="02040604050505020304" pitchFamily="18" charset="0"/>
              </a:rPr>
              <a:t>которым служащий (работник), его супруг (супруга), несовершеннолетние дети являются страхователями. Обязательства, возникающие исходя из условий договора страхования, </a:t>
            </a:r>
            <a:r>
              <a:rPr lang="ru-RU" sz="2000" dirty="0" smtClean="0">
                <a:latin typeface="Century" panose="02040604050505020304" pitchFamily="18" charset="0"/>
              </a:rPr>
              <a:t/>
            </a:r>
            <a:br>
              <a:rPr lang="ru-RU" sz="2000" dirty="0" smtClean="0">
                <a:latin typeface="Century" panose="02040604050505020304" pitchFamily="18" charset="0"/>
              </a:rPr>
            </a:br>
            <a:r>
              <a:rPr lang="ru-RU" sz="2000" dirty="0" smtClean="0">
                <a:latin typeface="Century" panose="02040604050505020304" pitchFamily="18" charset="0"/>
              </a:rPr>
              <a:t>по </a:t>
            </a:r>
            <a:r>
              <a:rPr lang="ru-RU" sz="2000" dirty="0">
                <a:latin typeface="Century" panose="02040604050505020304" pitchFamily="18" charset="0"/>
              </a:rPr>
              <a:t>иным видам страхования </a:t>
            </a:r>
            <a:r>
              <a:rPr lang="ru-RU" sz="2000" dirty="0" smtClean="0">
                <a:latin typeface="Century" panose="02040604050505020304" pitchFamily="18" charset="0"/>
              </a:rPr>
              <a:t>в </a:t>
            </a:r>
            <a:r>
              <a:rPr lang="ru-RU" sz="2000" dirty="0">
                <a:latin typeface="Century" panose="02040604050505020304" pitchFamily="18" charset="0"/>
              </a:rPr>
              <a:t>подразделе </a:t>
            </a:r>
            <a:r>
              <a:rPr lang="ru-RU" sz="2000" dirty="0" smtClean="0">
                <a:latin typeface="Century" panose="02040604050505020304" pitchFamily="18" charset="0"/>
              </a:rPr>
              <a:t>6.2 «</a:t>
            </a:r>
            <a:r>
              <a:rPr lang="ru-RU" sz="2000" dirty="0">
                <a:latin typeface="Century" panose="02040604050505020304" pitchFamily="18" charset="0"/>
              </a:rPr>
              <a:t>Срочные обязательства финансового характера» не отражаются.</a:t>
            </a:r>
          </a:p>
        </p:txBody>
      </p:sp>
    </p:spTree>
    <p:extLst>
      <p:ext uri="{BB962C8B-B14F-4D97-AF65-F5344CB8AC3E}">
        <p14:creationId xmlns:p14="http://schemas.microsoft.com/office/powerpoint/2010/main" val="29730969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type="pic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4" b="10134"/>
          <a:stretch>
            <a:fillRect/>
          </a:stretch>
        </p:blipFill>
        <p:spPr bwMode="auto">
          <a:xfrm>
            <a:off x="196298" y="1512079"/>
            <a:ext cx="8784976" cy="5315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188640"/>
            <a:ext cx="87849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 smtClean="0">
                <a:latin typeface="Century" panose="02040604050505020304" pitchFamily="18" charset="0"/>
              </a:rPr>
              <a:t>Вопрос 22: </a:t>
            </a:r>
            <a:r>
              <a:rPr lang="ru-RU" sz="2000" b="1" i="1" dirty="0" smtClean="0">
                <a:latin typeface="Century" panose="02040604050505020304" pitchFamily="18" charset="0"/>
              </a:rPr>
              <a:t> Необходимо </a:t>
            </a:r>
            <a:r>
              <a:rPr lang="ru-RU" sz="2000" b="1" i="1" dirty="0">
                <a:latin typeface="Century" panose="02040604050505020304" pitchFamily="18" charset="0"/>
              </a:rPr>
              <a:t>ли отражение в разделе 7 </a:t>
            </a:r>
            <a:r>
              <a:rPr lang="ru-RU" sz="2000" b="1" i="1" dirty="0" smtClean="0">
                <a:latin typeface="Century" panose="02040604050505020304" pitchFamily="18" charset="0"/>
              </a:rPr>
              <a:t>, содержащем сведения о  </a:t>
            </a:r>
            <a:r>
              <a:rPr lang="ru-RU" sz="2000" b="1" i="1" dirty="0">
                <a:latin typeface="Century" panose="02040604050505020304" pitchFamily="18" charset="0"/>
              </a:rPr>
              <a:t>недвижимом </a:t>
            </a:r>
            <a:r>
              <a:rPr lang="ru-RU" sz="2000" b="1" i="1" dirty="0" smtClean="0">
                <a:latin typeface="Century" panose="02040604050505020304" pitchFamily="18" charset="0"/>
              </a:rPr>
              <a:t> и ином имуществе, </a:t>
            </a:r>
            <a:r>
              <a:rPr lang="ru-RU" sz="2000" b="1" i="1" dirty="0">
                <a:latin typeface="Century" panose="02040604050505020304" pitchFamily="18" charset="0"/>
              </a:rPr>
              <a:t>отчужденных </a:t>
            </a:r>
            <a:r>
              <a:rPr lang="ru-RU" sz="2000" b="1" i="1" dirty="0" smtClean="0">
                <a:latin typeface="Century" panose="02040604050505020304" pitchFamily="18" charset="0"/>
              </a:rPr>
              <a:t>                        в </a:t>
            </a:r>
            <a:r>
              <a:rPr lang="ru-RU" sz="2000" b="1" i="1" dirty="0">
                <a:latin typeface="Century" panose="02040604050505020304" pitchFamily="18" charset="0"/>
              </a:rPr>
              <a:t>результате безвозмездной </a:t>
            </a:r>
            <a:r>
              <a:rPr lang="ru-RU" sz="2000" b="1" i="1" dirty="0" smtClean="0">
                <a:latin typeface="Century" panose="02040604050505020304" pitchFamily="18" charset="0"/>
              </a:rPr>
              <a:t>сделки , квартиры  </a:t>
            </a:r>
            <a:r>
              <a:rPr lang="ru-RU" sz="2000" b="1" i="1" dirty="0">
                <a:latin typeface="Century" panose="02040604050505020304" pitchFamily="18" charset="0"/>
              </a:rPr>
              <a:t>по переселению (</a:t>
            </a:r>
            <a:r>
              <a:rPr lang="ru-RU" sz="2000" b="1" i="1" dirty="0" err="1">
                <a:latin typeface="Century" panose="02040604050505020304" pitchFamily="18" charset="0"/>
              </a:rPr>
              <a:t>ренновации</a:t>
            </a:r>
            <a:r>
              <a:rPr lang="ru-RU" sz="2000" b="1" i="1" dirty="0">
                <a:latin typeface="Century" panose="02040604050505020304" pitchFamily="18" charset="0"/>
              </a:rPr>
              <a:t>)?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547664" y="3501008"/>
            <a:ext cx="5688632" cy="255454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>
                <a:latin typeface="Century" panose="02040604050505020304" pitchFamily="18" charset="0"/>
              </a:rPr>
              <a:t>Договор мены не подлежит отражению </a:t>
            </a:r>
            <a:r>
              <a:rPr lang="ru-RU" sz="2000" dirty="0" smtClean="0">
                <a:latin typeface="Century" panose="02040604050505020304" pitchFamily="18" charset="0"/>
              </a:rPr>
              <a:t/>
            </a:r>
            <a:br>
              <a:rPr lang="ru-RU" sz="2000" dirty="0" smtClean="0">
                <a:latin typeface="Century" panose="02040604050505020304" pitchFamily="18" charset="0"/>
              </a:rPr>
            </a:br>
            <a:r>
              <a:rPr lang="ru-RU" sz="2000" dirty="0" smtClean="0">
                <a:latin typeface="Century" panose="02040604050505020304" pitchFamily="18" charset="0"/>
              </a:rPr>
              <a:t>в </a:t>
            </a:r>
            <a:r>
              <a:rPr lang="ru-RU" sz="2000" dirty="0">
                <a:latin typeface="Century" panose="02040604050505020304" pitchFamily="18" charset="0"/>
              </a:rPr>
              <a:t>данном разделе справки, так как он является возмездным.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 smtClean="0">
                <a:latin typeface="Century" panose="02040604050505020304" pitchFamily="18" charset="0"/>
              </a:rPr>
              <a:t>Сведения на квартиру по </a:t>
            </a:r>
            <a:r>
              <a:rPr lang="ru-RU" sz="2000" dirty="0" err="1" smtClean="0">
                <a:latin typeface="Century" panose="02040604050505020304" pitchFamily="18" charset="0"/>
              </a:rPr>
              <a:t>ренновации</a:t>
            </a:r>
            <a:r>
              <a:rPr lang="ru-RU" sz="2000" dirty="0" smtClean="0">
                <a:latin typeface="Century" panose="02040604050505020304" pitchFamily="18" charset="0"/>
              </a:rPr>
              <a:t> вносятся в раздел </a:t>
            </a:r>
            <a:r>
              <a:rPr lang="ru-RU" sz="2000" dirty="0">
                <a:latin typeface="Century" panose="02040604050505020304" pitchFamily="18" charset="0"/>
              </a:rPr>
              <a:t>3.1. </a:t>
            </a:r>
            <a:r>
              <a:rPr lang="ru-RU" sz="2000" dirty="0" smtClean="0">
                <a:latin typeface="Century" panose="02040604050505020304" pitchFamily="18" charset="0"/>
              </a:rPr>
              <a:t>справки,                      где в </a:t>
            </a:r>
            <a:r>
              <a:rPr lang="ru-RU" sz="2000" dirty="0">
                <a:latin typeface="Century" panose="02040604050505020304" pitchFamily="18" charset="0"/>
              </a:rPr>
              <a:t>графе </a:t>
            </a:r>
            <a:r>
              <a:rPr lang="ru-RU" sz="2000" dirty="0" smtClean="0">
                <a:latin typeface="Century" panose="02040604050505020304" pitchFamily="18" charset="0"/>
              </a:rPr>
              <a:t>«</a:t>
            </a:r>
            <a:r>
              <a:rPr lang="ru-RU" sz="2000" dirty="0">
                <a:latin typeface="Century" panose="02040604050505020304" pitchFamily="18" charset="0"/>
              </a:rPr>
              <a:t>Основание приобретения </a:t>
            </a:r>
            <a:r>
              <a:rPr lang="ru-RU" sz="2000" dirty="0" smtClean="0">
                <a:latin typeface="Century" panose="02040604050505020304" pitchFamily="18" charset="0"/>
              </a:rPr>
              <a:t/>
            </a:r>
            <a:br>
              <a:rPr lang="ru-RU" sz="2000" dirty="0" smtClean="0">
                <a:latin typeface="Century" panose="02040604050505020304" pitchFamily="18" charset="0"/>
              </a:rPr>
            </a:br>
            <a:r>
              <a:rPr lang="ru-RU" sz="2000" dirty="0" smtClean="0">
                <a:latin typeface="Century" panose="02040604050505020304" pitchFamily="18" charset="0"/>
              </a:rPr>
              <a:t>и источник </a:t>
            </a:r>
            <a:r>
              <a:rPr lang="ru-RU" sz="2000" dirty="0">
                <a:latin typeface="Century" panose="02040604050505020304" pitchFamily="18" charset="0"/>
              </a:rPr>
              <a:t>средств» </a:t>
            </a:r>
            <a:r>
              <a:rPr lang="ru-RU" sz="2000" dirty="0" smtClean="0">
                <a:latin typeface="Century" panose="02040604050505020304" pitchFamily="18" charset="0"/>
              </a:rPr>
              <a:t>указывается договор мены</a:t>
            </a:r>
            <a:r>
              <a:rPr lang="ru-RU" sz="2000" dirty="0">
                <a:latin typeface="Century" panose="02040604050505020304" pitchFamily="18" charset="0"/>
              </a:rPr>
              <a:t>, его реквизиты.</a:t>
            </a:r>
          </a:p>
        </p:txBody>
      </p:sp>
    </p:spTree>
    <p:extLst>
      <p:ext uri="{BB962C8B-B14F-4D97-AF65-F5344CB8AC3E}">
        <p14:creationId xmlns:p14="http://schemas.microsoft.com/office/powerpoint/2010/main" val="10525635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4072" y="188640"/>
            <a:ext cx="87849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 smtClean="0">
                <a:latin typeface="Century" panose="02040604050505020304" pitchFamily="18" charset="0"/>
              </a:rPr>
              <a:t>Вопрос 23: </a:t>
            </a:r>
            <a:r>
              <a:rPr lang="ru-RU" sz="2000" b="1" i="1" dirty="0" smtClean="0">
                <a:latin typeface="Century" panose="02040604050505020304" pitchFamily="18" charset="0"/>
              </a:rPr>
              <a:t>Что подразумевает  понятие </a:t>
            </a:r>
            <a:r>
              <a:rPr lang="ru-RU" sz="2000" b="1" i="1" dirty="0">
                <a:latin typeface="Century" panose="02040604050505020304" pitchFamily="18" charset="0"/>
              </a:rPr>
              <a:t>"</a:t>
            </a:r>
            <a:r>
              <a:rPr lang="ru-RU" sz="2000" b="1" i="1" dirty="0" smtClean="0">
                <a:latin typeface="Century" panose="02040604050505020304" pitchFamily="18" charset="0"/>
              </a:rPr>
              <a:t>безвозмездная сделка»                 для целей заполнения раздела 7 справки?</a:t>
            </a:r>
            <a:br>
              <a:rPr lang="ru-RU" sz="2000" b="1" i="1" dirty="0" smtClean="0">
                <a:latin typeface="Century" panose="02040604050505020304" pitchFamily="18" charset="0"/>
              </a:rPr>
            </a:br>
            <a:endParaRPr lang="ru-RU" sz="2000" b="1" i="1" dirty="0">
              <a:latin typeface="Century" panose="020406040505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79516" y="946463"/>
            <a:ext cx="428498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Century" panose="02040604050505020304" pitchFamily="18" charset="0"/>
              </a:rPr>
              <a:t>Безвозмездной признается сделка, по которой одна сторона (</a:t>
            </a:r>
            <a:r>
              <a:rPr lang="ru-RU" sz="2000" dirty="0" smtClean="0">
                <a:latin typeface="Century" panose="02040604050505020304" pitchFamily="18" charset="0"/>
              </a:rPr>
              <a:t>служащий, </a:t>
            </a:r>
            <a:r>
              <a:rPr lang="ru-RU" sz="2000" dirty="0">
                <a:latin typeface="Century" panose="02040604050505020304" pitchFamily="18" charset="0"/>
              </a:rPr>
              <a:t>его супруга (супруг), несовершеннолетний ребенок) обязуется предоставить что-либо другой </a:t>
            </a:r>
            <a:r>
              <a:rPr lang="ru-RU" sz="2000" dirty="0" smtClean="0">
                <a:latin typeface="Century" panose="02040604050505020304" pitchFamily="18" charset="0"/>
              </a:rPr>
              <a:t>стороне без </a:t>
            </a:r>
            <a:r>
              <a:rPr lang="ru-RU" sz="2000" dirty="0">
                <a:latin typeface="Century" panose="02040604050505020304" pitchFamily="18" charset="0"/>
              </a:rPr>
              <a:t>получения </a:t>
            </a:r>
            <a:r>
              <a:rPr lang="ru-RU" sz="2000" dirty="0" smtClean="0">
                <a:latin typeface="Century" panose="02040604050505020304" pitchFamily="18" charset="0"/>
              </a:rPr>
              <a:t/>
            </a:r>
            <a:br>
              <a:rPr lang="ru-RU" sz="2000" dirty="0" smtClean="0">
                <a:latin typeface="Century" panose="02040604050505020304" pitchFamily="18" charset="0"/>
              </a:rPr>
            </a:br>
            <a:r>
              <a:rPr lang="ru-RU" sz="2000" dirty="0" smtClean="0">
                <a:latin typeface="Century" panose="02040604050505020304" pitchFamily="18" charset="0"/>
              </a:rPr>
              <a:t>от </a:t>
            </a:r>
            <a:r>
              <a:rPr lang="ru-RU" sz="2000" dirty="0">
                <a:latin typeface="Century" panose="02040604050505020304" pitchFamily="18" charset="0"/>
              </a:rPr>
              <a:t>нее платы или иного встречного предоставления</a:t>
            </a:r>
            <a:r>
              <a:rPr lang="ru-RU" sz="2000" dirty="0" smtClean="0">
                <a:latin typeface="Century" panose="02040604050505020304" pitchFamily="18" charset="0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1576" y="3501008"/>
            <a:ext cx="8677472" cy="31393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i="1" u="sng" dirty="0">
                <a:latin typeface="Century" panose="02040604050505020304" pitchFamily="18" charset="0"/>
              </a:rPr>
              <a:t>Примеры:</a:t>
            </a:r>
            <a:r>
              <a:rPr lang="ru-RU" dirty="0">
                <a:latin typeface="Century" panose="02040604050505020304" pitchFamily="18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Century" panose="02040604050505020304" pitchFamily="18" charset="0"/>
              </a:rPr>
              <a:t>договор </a:t>
            </a:r>
            <a:r>
              <a:rPr lang="ru-RU" dirty="0" smtClean="0">
                <a:latin typeface="Century" panose="02040604050505020304" pitchFamily="18" charset="0"/>
              </a:rPr>
              <a:t>дарения</a:t>
            </a:r>
            <a:r>
              <a:rPr lang="ru-RU" dirty="0">
                <a:latin typeface="Century" panose="02040604050505020304" pitchFamily="18" charset="0"/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Century" panose="02040604050505020304" pitchFamily="18" charset="0"/>
              </a:rPr>
              <a:t>соглашение о разделе </a:t>
            </a:r>
            <a:r>
              <a:rPr lang="ru-RU" dirty="0" smtClean="0">
                <a:latin typeface="Century" panose="02040604050505020304" pitchFamily="18" charset="0"/>
              </a:rPr>
              <a:t>имущества</a:t>
            </a:r>
            <a:r>
              <a:rPr lang="ru-RU" dirty="0">
                <a:latin typeface="Century" panose="02040604050505020304" pitchFamily="18" charset="0"/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Century" panose="02040604050505020304" pitchFamily="18" charset="0"/>
              </a:rPr>
              <a:t>договор (соглашение) об определении </a:t>
            </a:r>
            <a:r>
              <a:rPr lang="ru-RU" dirty="0" smtClean="0">
                <a:latin typeface="Century" panose="02040604050505020304" pitchFamily="18" charset="0"/>
              </a:rPr>
              <a:t>долей</a:t>
            </a:r>
            <a:r>
              <a:rPr lang="ru-RU" dirty="0">
                <a:latin typeface="Century" panose="02040604050505020304" pitchFamily="18" charset="0"/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Century" panose="02040604050505020304" pitchFamily="18" charset="0"/>
              </a:rPr>
              <a:t>брачный договор, который определяет порядок владения ранее совместно нажитого имущества (режим раздельной собственности</a:t>
            </a:r>
            <a:r>
              <a:rPr lang="ru-RU" dirty="0" smtClean="0">
                <a:latin typeface="Century" panose="02040604050505020304" pitchFamily="18" charset="0"/>
              </a:rPr>
              <a:t>);</a:t>
            </a:r>
            <a:endParaRPr lang="ru-RU" dirty="0">
              <a:latin typeface="Century" panose="020406040505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Century" panose="02040604050505020304" pitchFamily="18" charset="0"/>
              </a:rPr>
              <a:t>отчуждение доли имущества в связи с использованием средств (части средств) материнского (семейного) капитала (например, оформление жилого помещения в общую собственность служащего (работника), </a:t>
            </a:r>
            <a:r>
              <a:rPr lang="ru-RU" dirty="0" smtClean="0">
                <a:latin typeface="Century" panose="02040604050505020304" pitchFamily="18" charset="0"/>
              </a:rPr>
              <a:t>               его </a:t>
            </a:r>
            <a:r>
              <a:rPr lang="ru-RU" dirty="0">
                <a:latin typeface="Century" panose="02040604050505020304" pitchFamily="18" charset="0"/>
              </a:rPr>
              <a:t>супруги (супруга) и несовершеннолетних детей с определением размера долей по соглашению</a:t>
            </a:r>
            <a:r>
              <a:rPr lang="ru-RU" dirty="0" smtClean="0">
                <a:latin typeface="Century" panose="02040604050505020304" pitchFamily="18" charset="0"/>
              </a:rPr>
              <a:t>).</a:t>
            </a:r>
            <a:endParaRPr lang="ru-RU" dirty="0"/>
          </a:p>
        </p:txBody>
      </p:sp>
      <p:pic>
        <p:nvPicPr>
          <p:cNvPr id="2050" name="Picture 2" descr="https://televopros.ru/wp-content/uploads/2016/11/201401061823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5055423" y="946463"/>
            <a:ext cx="3605373" cy="2379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0939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084981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700" b="1" dirty="0" smtClean="0">
                <a:latin typeface="Century" panose="02040604050505020304" pitchFamily="18" charset="0"/>
              </a:rPr>
              <a:t>Основные аспекты  декларационной кампании</a:t>
            </a:r>
            <a:r>
              <a:rPr lang="ru-RU" sz="3100" b="1" dirty="0" smtClean="0">
                <a:latin typeface="Century" panose="02040604050505020304" pitchFamily="18" charset="0"/>
              </a:rPr>
              <a:t/>
            </a:r>
            <a:br>
              <a:rPr lang="ru-RU" sz="3100" b="1" dirty="0" smtClean="0">
                <a:latin typeface="Century" panose="02040604050505020304" pitchFamily="18" charset="0"/>
              </a:rPr>
            </a:br>
            <a:r>
              <a:rPr lang="ru-RU" sz="2200" b="1" dirty="0">
                <a:latin typeface="Century" panose="02040604050505020304" pitchFamily="18" charset="0"/>
              </a:rPr>
              <a:t>2</a:t>
            </a:r>
            <a:r>
              <a:rPr lang="ru-RU" sz="2200" b="1" dirty="0" smtClean="0">
                <a:latin typeface="Century" panose="02040604050505020304" pitchFamily="18" charset="0"/>
              </a:rPr>
              <a:t>. </a:t>
            </a:r>
            <a:r>
              <a:rPr lang="ru-RU" sz="2200" b="1" dirty="0">
                <a:latin typeface="Century" panose="02040604050505020304" pitchFamily="18" charset="0"/>
              </a:rPr>
              <a:t>Лица, обязанные представлять </a:t>
            </a:r>
            <a:r>
              <a:rPr lang="ru-RU" sz="2200" b="1" dirty="0" smtClean="0">
                <a:latin typeface="Century" panose="02040604050505020304" pitchFamily="18" charset="0"/>
              </a:rPr>
              <a:t>сведения</a:t>
            </a:r>
            <a:r>
              <a:rPr lang="ru-RU" sz="3100" b="1" dirty="0" smtClean="0">
                <a:latin typeface="Century" panose="02040604050505020304" pitchFamily="18" charset="0"/>
              </a:rPr>
              <a:t/>
            </a:r>
            <a:br>
              <a:rPr lang="ru-RU" sz="3100" b="1" dirty="0" smtClean="0">
                <a:latin typeface="Century" panose="02040604050505020304" pitchFamily="18" charset="0"/>
              </a:rPr>
            </a:br>
            <a:endParaRPr lang="ru-RU" sz="3100" b="1" dirty="0">
              <a:latin typeface="Century" panose="02040604050505020304" pitchFamily="18" charset="0"/>
            </a:endParaRPr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179512" y="1340768"/>
            <a:ext cx="3744416" cy="5328592"/>
          </a:xfrm>
        </p:spPr>
        <p:txBody>
          <a:bodyPr>
            <a:normAutofit/>
          </a:bodyPr>
          <a:lstStyle/>
          <a:p>
            <a:endParaRPr lang="ru-RU" sz="14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ru-RU" sz="1400" b="1" dirty="0" smtClean="0">
                <a:latin typeface="Century" panose="02040604050505020304" pitchFamily="18" charset="0"/>
              </a:rPr>
              <a:t>О </a:t>
            </a:r>
            <a:r>
              <a:rPr lang="ru-RU" sz="1400" b="1" dirty="0">
                <a:latin typeface="Century" panose="02040604050505020304" pitchFamily="18" charset="0"/>
              </a:rPr>
              <a:t>доходах, расходах, </a:t>
            </a:r>
            <a:r>
              <a:rPr lang="ru-RU" sz="1400" b="1" dirty="0" smtClean="0">
                <a:latin typeface="Century" panose="02040604050505020304" pitchFamily="18" charset="0"/>
              </a:rPr>
              <a:t>об </a:t>
            </a:r>
            <a:r>
              <a:rPr lang="ru-RU" sz="1400" b="1" dirty="0">
                <a:latin typeface="Century" panose="02040604050505020304" pitchFamily="18" charset="0"/>
              </a:rPr>
              <a:t>имуществе </a:t>
            </a:r>
            <a:endParaRPr lang="ru-RU" sz="1400" b="1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b="1" dirty="0" smtClean="0">
                <a:latin typeface="Century" panose="02040604050505020304" pitchFamily="18" charset="0"/>
              </a:rPr>
              <a:t>и </a:t>
            </a:r>
            <a:r>
              <a:rPr lang="ru-RU" sz="1400" b="1" dirty="0">
                <a:latin typeface="Century" panose="02040604050505020304" pitchFamily="18" charset="0"/>
              </a:rPr>
              <a:t>обязательствах имущественного характера</a:t>
            </a:r>
          </a:p>
          <a:p>
            <a:pPr marL="0" indent="0">
              <a:buNone/>
            </a:pPr>
            <a:endParaRPr lang="ru-RU" sz="1400" dirty="0" smtClean="0">
              <a:latin typeface="Century" panose="02040604050505020304" pitchFamily="18" charset="0"/>
            </a:endParaRPr>
          </a:p>
          <a:p>
            <a:r>
              <a:rPr lang="ru-RU" sz="1400" dirty="0" smtClean="0">
                <a:latin typeface="Century" panose="02040604050505020304" pitchFamily="18" charset="0"/>
              </a:rPr>
              <a:t>лица, замещающие государственные </a:t>
            </a:r>
            <a:r>
              <a:rPr lang="ru-RU" sz="1400" dirty="0">
                <a:latin typeface="Century" panose="02040604050505020304" pitchFamily="18" charset="0"/>
              </a:rPr>
              <a:t>должности </a:t>
            </a:r>
            <a:r>
              <a:rPr lang="ru-RU" sz="1400" dirty="0" smtClean="0">
                <a:latin typeface="Century" panose="02040604050505020304" pitchFamily="18" charset="0"/>
              </a:rPr>
              <a:t>Московской области</a:t>
            </a:r>
          </a:p>
          <a:p>
            <a:r>
              <a:rPr lang="ru-RU" sz="1400" dirty="0">
                <a:latin typeface="Century" panose="02040604050505020304" pitchFamily="18" charset="0"/>
              </a:rPr>
              <a:t>л</a:t>
            </a:r>
            <a:r>
              <a:rPr lang="ru-RU" sz="1400" dirty="0" smtClean="0">
                <a:latin typeface="Century" panose="02040604050505020304" pitchFamily="18" charset="0"/>
              </a:rPr>
              <a:t>ица, замещающие муниципальные должности </a:t>
            </a:r>
          </a:p>
          <a:p>
            <a:r>
              <a:rPr lang="ru-RU" sz="1400" dirty="0" smtClean="0">
                <a:latin typeface="Century" panose="02040604050505020304" pitchFamily="18" charset="0"/>
              </a:rPr>
              <a:t>государственные гражданские служащие</a:t>
            </a:r>
          </a:p>
          <a:p>
            <a:r>
              <a:rPr lang="ru-RU" sz="1400" dirty="0" smtClean="0">
                <a:latin typeface="Century" panose="02040604050505020304" pitchFamily="18" charset="0"/>
              </a:rPr>
              <a:t>муниципальные служащие</a:t>
            </a:r>
          </a:p>
          <a:p>
            <a:r>
              <a:rPr lang="ru-RU" sz="1400" dirty="0" smtClean="0">
                <a:latin typeface="Century" panose="02040604050505020304" pitchFamily="18" charset="0"/>
              </a:rPr>
              <a:t>руководители государственных учреждений Московской области</a:t>
            </a:r>
          </a:p>
        </p:txBody>
      </p:sp>
      <p:sp>
        <p:nvSpPr>
          <p:cNvPr id="12" name="Объект 11"/>
          <p:cNvSpPr>
            <a:spLocks noGrp="1"/>
          </p:cNvSpPr>
          <p:nvPr>
            <p:ph sz="half" idx="2"/>
          </p:nvPr>
        </p:nvSpPr>
        <p:spPr>
          <a:xfrm>
            <a:off x="4247456" y="1268760"/>
            <a:ext cx="4896544" cy="370100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1400" b="1" dirty="0" smtClean="0">
              <a:latin typeface="Century" panose="02040604050505020304" pitchFamily="18" charset="0"/>
            </a:endParaRPr>
          </a:p>
          <a:p>
            <a:pPr marL="0" indent="0">
              <a:buNone/>
            </a:pPr>
            <a:r>
              <a:rPr lang="ru-RU" sz="1400" b="1" dirty="0" smtClean="0">
                <a:latin typeface="Century" panose="02040604050505020304" pitchFamily="18" charset="0"/>
              </a:rPr>
              <a:t>О </a:t>
            </a:r>
            <a:r>
              <a:rPr lang="ru-RU" sz="1400" b="1" dirty="0">
                <a:latin typeface="Century" panose="02040604050505020304" pitchFamily="18" charset="0"/>
              </a:rPr>
              <a:t>доходах, </a:t>
            </a:r>
            <a:r>
              <a:rPr lang="ru-RU" sz="1400" b="1" dirty="0" smtClean="0">
                <a:latin typeface="Century" panose="02040604050505020304" pitchFamily="18" charset="0"/>
              </a:rPr>
              <a:t>об </a:t>
            </a:r>
            <a:r>
              <a:rPr lang="ru-RU" sz="1400" b="1" dirty="0">
                <a:latin typeface="Century" panose="02040604050505020304" pitchFamily="18" charset="0"/>
              </a:rPr>
              <a:t>имуществе и обязательствах имущественного </a:t>
            </a:r>
            <a:r>
              <a:rPr lang="ru-RU" sz="1400" b="1" dirty="0" smtClean="0">
                <a:latin typeface="Century" panose="02040604050505020304" pitchFamily="18" charset="0"/>
              </a:rPr>
              <a:t>характера </a:t>
            </a:r>
            <a:r>
              <a:rPr lang="ru-RU" sz="1400" dirty="0">
                <a:latin typeface="Century" panose="02040604050505020304" pitchFamily="18" charset="0"/>
              </a:rPr>
              <a:t>(без заполнения </a:t>
            </a:r>
            <a:r>
              <a:rPr lang="ru-RU" sz="1400" dirty="0">
                <a:latin typeface="Century" panose="02040604050505020304" pitchFamily="18" charset="0"/>
                <a:hlinkClick r:id="rId3"/>
              </a:rPr>
              <a:t>раздела 2</a:t>
            </a:r>
            <a:r>
              <a:rPr lang="ru-RU" sz="1400" dirty="0">
                <a:latin typeface="Century" panose="02040604050505020304" pitchFamily="18" charset="0"/>
              </a:rPr>
              <a:t>)</a:t>
            </a:r>
          </a:p>
          <a:p>
            <a:pPr marL="0" indent="0">
              <a:buNone/>
            </a:pPr>
            <a:r>
              <a:rPr lang="ru-RU" sz="1400" dirty="0" smtClean="0">
                <a:latin typeface="Century" panose="02040604050505020304" pitchFamily="18" charset="0"/>
              </a:rPr>
              <a:t>граждане, претендующие </a:t>
            </a:r>
            <a:r>
              <a:rPr lang="ru-RU" sz="1400" dirty="0">
                <a:latin typeface="Century" panose="02040604050505020304" pitchFamily="18" charset="0"/>
              </a:rPr>
              <a:t>на </a:t>
            </a:r>
            <a:r>
              <a:rPr lang="ru-RU" sz="1400" dirty="0" smtClean="0">
                <a:latin typeface="Century" panose="02040604050505020304" pitchFamily="18" charset="0"/>
              </a:rPr>
              <a:t>замещение:</a:t>
            </a:r>
          </a:p>
          <a:p>
            <a:pPr marL="0" indent="0">
              <a:buNone/>
            </a:pPr>
            <a:endParaRPr lang="ru-RU" sz="1400" dirty="0" smtClean="0">
              <a:latin typeface="Century" panose="02040604050505020304" pitchFamily="18" charset="0"/>
            </a:endParaRPr>
          </a:p>
          <a:p>
            <a:r>
              <a:rPr lang="ru-RU" sz="1400" dirty="0">
                <a:latin typeface="Century" panose="02040604050505020304" pitchFamily="18" charset="0"/>
              </a:rPr>
              <a:t>государственной должности </a:t>
            </a:r>
            <a:r>
              <a:rPr lang="ru-RU" sz="1400" dirty="0" smtClean="0">
                <a:latin typeface="Century" panose="02040604050505020304" pitchFamily="18" charset="0"/>
              </a:rPr>
              <a:t>Московской области</a:t>
            </a:r>
          </a:p>
          <a:p>
            <a:r>
              <a:rPr lang="ru-RU" sz="1400" dirty="0" smtClean="0">
                <a:latin typeface="Century" panose="02040604050505020304" pitchFamily="18" charset="0"/>
              </a:rPr>
              <a:t>муниципальной должности</a:t>
            </a:r>
          </a:p>
          <a:p>
            <a:r>
              <a:rPr lang="ru-RU" sz="1400" dirty="0" smtClean="0">
                <a:latin typeface="Century" panose="02040604050505020304" pitchFamily="18" charset="0"/>
              </a:rPr>
              <a:t>должности </a:t>
            </a:r>
            <a:r>
              <a:rPr lang="ru-RU" sz="1400" dirty="0">
                <a:latin typeface="Century" panose="02040604050505020304" pitchFamily="18" charset="0"/>
              </a:rPr>
              <a:t>муниципальной </a:t>
            </a:r>
            <a:r>
              <a:rPr lang="ru-RU" sz="1400" dirty="0" smtClean="0">
                <a:latin typeface="Century" panose="02040604050505020304" pitchFamily="18" charset="0"/>
              </a:rPr>
              <a:t>службы</a:t>
            </a:r>
          </a:p>
          <a:p>
            <a:r>
              <a:rPr lang="ru-RU" sz="1400" dirty="0">
                <a:latin typeface="Century" panose="02040604050505020304" pitchFamily="18" charset="0"/>
              </a:rPr>
              <a:t>д</a:t>
            </a:r>
            <a:r>
              <a:rPr lang="ru-RU" sz="1400" dirty="0" smtClean="0">
                <a:latin typeface="Century" panose="02040604050505020304" pitchFamily="18" charset="0"/>
              </a:rPr>
              <a:t>олжности государственной гражданской службы</a:t>
            </a:r>
          </a:p>
          <a:p>
            <a:pPr marL="0" indent="0">
              <a:buNone/>
            </a:pPr>
            <a:endParaRPr lang="ru-RU" sz="1400" dirty="0">
              <a:latin typeface="Century" panose="02040604050505020304" pitchFamily="18" charset="0"/>
            </a:endParaRPr>
          </a:p>
          <a:p>
            <a:pPr marL="0" indent="0">
              <a:buNone/>
            </a:pPr>
            <a:r>
              <a:rPr lang="ru-RU" sz="1400" dirty="0" smtClean="0">
                <a:latin typeface="Century" panose="02040604050505020304" pitchFamily="18" charset="0"/>
              </a:rPr>
              <a:t>лица, поступающие на работу на должность руководителя государственного учреждения Московской области</a:t>
            </a:r>
          </a:p>
        </p:txBody>
      </p:sp>
      <p:pic>
        <p:nvPicPr>
          <p:cNvPr id="3075" name="Picture 3" descr="C:\Users\KibarochkinaEA\Desktop\Семинар МАЙ 2022\spravki-bk-ru-1024x51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797152"/>
            <a:ext cx="5760640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114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fill="hold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45" y="3586910"/>
            <a:ext cx="5202643" cy="1067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057" y="3574265"/>
            <a:ext cx="3834136" cy="1113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274711"/>
            <a:ext cx="85449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 smtClean="0">
                <a:latin typeface="Century" panose="02040604050505020304" pitchFamily="18" charset="0"/>
              </a:rPr>
              <a:t>Вопрос 24: </a:t>
            </a:r>
            <a:r>
              <a:rPr lang="ru-RU" sz="2000" b="1" i="1" dirty="0" smtClean="0">
                <a:latin typeface="Century" panose="02040604050505020304" pitchFamily="18" charset="0"/>
              </a:rPr>
              <a:t>Как </a:t>
            </a:r>
            <a:r>
              <a:rPr lang="ru-RU" sz="2000" b="1" i="1" dirty="0">
                <a:latin typeface="Century" panose="02040604050505020304" pitchFamily="18" charset="0"/>
              </a:rPr>
              <a:t>должны быть отражены уничтожение  и утилизация  </a:t>
            </a:r>
            <a:r>
              <a:rPr lang="ru-RU" sz="2000" b="1" i="1" dirty="0" smtClean="0">
                <a:latin typeface="Century" panose="02040604050505020304" pitchFamily="18" charset="0"/>
              </a:rPr>
              <a:t>имущества?</a:t>
            </a:r>
            <a:endParaRPr lang="ru-RU" sz="2000" b="1" i="1" dirty="0">
              <a:latin typeface="Century" panose="020406040505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6217" y="1052736"/>
            <a:ext cx="8784976" cy="255454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Century" panose="02040604050505020304" pitchFamily="18" charset="0"/>
              </a:rPr>
              <a:t>Если </a:t>
            </a:r>
            <a:r>
              <a:rPr lang="ru-RU" sz="2000" dirty="0">
                <a:latin typeface="Century" panose="02040604050505020304" pitchFamily="18" charset="0"/>
              </a:rPr>
              <a:t>транспортное средство утилизировано без денежной компенсации, то </a:t>
            </a:r>
            <a:r>
              <a:rPr lang="ru-RU" sz="2000" dirty="0" smtClean="0">
                <a:latin typeface="Century" panose="02040604050505020304" pitchFamily="18" charset="0"/>
              </a:rPr>
              <a:t>данные </a:t>
            </a:r>
            <a:r>
              <a:rPr lang="ru-RU" sz="2000" dirty="0">
                <a:latin typeface="Century" panose="02040604050505020304" pitchFamily="18" charset="0"/>
              </a:rPr>
              <a:t>о нем указываются в </a:t>
            </a:r>
            <a:r>
              <a:rPr lang="ru-RU" sz="2000" dirty="0" smtClean="0">
                <a:latin typeface="Century" panose="02040604050505020304" pitchFamily="18" charset="0"/>
              </a:rPr>
              <a:t>разделе </a:t>
            </a:r>
            <a:r>
              <a:rPr lang="ru-RU" sz="2000" dirty="0">
                <a:latin typeface="Century" panose="02040604050505020304" pitchFamily="18" charset="0"/>
              </a:rPr>
              <a:t>7 «Сведения </a:t>
            </a:r>
            <a:r>
              <a:rPr lang="ru-RU" sz="2000" dirty="0" smtClean="0">
                <a:latin typeface="Century" panose="02040604050505020304" pitchFamily="18" charset="0"/>
              </a:rPr>
              <a:t>             о </a:t>
            </a:r>
            <a:r>
              <a:rPr lang="ru-RU" sz="2000" dirty="0">
                <a:latin typeface="Century" panose="02040604050505020304" pitchFamily="18" charset="0"/>
              </a:rPr>
              <a:t>недвижимом имуществе, транспортных средствах и ценных бумагах, отчужденных </a:t>
            </a:r>
            <a:r>
              <a:rPr lang="ru-RU" sz="2000" dirty="0" smtClean="0">
                <a:latin typeface="Century" panose="02040604050505020304" pitchFamily="18" charset="0"/>
              </a:rPr>
              <a:t> в </a:t>
            </a:r>
            <a:r>
              <a:rPr lang="ru-RU" sz="2000" dirty="0">
                <a:latin typeface="Century" panose="02040604050505020304" pitchFamily="18" charset="0"/>
              </a:rPr>
              <a:t>течение отчетного периода в результате безвозмездной сделки».</a:t>
            </a:r>
          </a:p>
          <a:p>
            <a:r>
              <a:rPr lang="ru-RU" sz="2000" dirty="0">
                <a:latin typeface="Century" panose="02040604050505020304" pitchFamily="18" charset="0"/>
              </a:rPr>
              <a:t>Полученную компенсацию за утилизацию транспортного средства или по договору </a:t>
            </a:r>
            <a:r>
              <a:rPr lang="ru-RU" sz="2000" dirty="0" err="1">
                <a:latin typeface="Century" panose="02040604050505020304" pitchFamily="18" charset="0"/>
              </a:rPr>
              <a:t>trade-in</a:t>
            </a:r>
            <a:r>
              <a:rPr lang="ru-RU" sz="2000" dirty="0">
                <a:latin typeface="Century" panose="02040604050505020304" pitchFamily="18" charset="0"/>
              </a:rPr>
              <a:t> необходимо отразить в справке о доходах </a:t>
            </a:r>
            <a:r>
              <a:rPr lang="ru-RU" sz="2000" dirty="0" smtClean="0">
                <a:latin typeface="Century" panose="02040604050505020304" pitchFamily="18" charset="0"/>
              </a:rPr>
              <a:t>              в </a:t>
            </a:r>
            <a:r>
              <a:rPr lang="ru-RU" sz="2000" dirty="0">
                <a:latin typeface="Century" panose="02040604050505020304" pitchFamily="18" charset="0"/>
              </a:rPr>
              <a:t>Разделе 1 «Сведения о доходах»</a:t>
            </a:r>
            <a:r>
              <a:rPr lang="ru-RU" sz="2000" dirty="0"/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75545" y="4641474"/>
            <a:ext cx="8784976" cy="193899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Century" panose="02040604050505020304" pitchFamily="18" charset="0"/>
              </a:rPr>
              <a:t>Уничтоженные </a:t>
            </a:r>
            <a:r>
              <a:rPr lang="ru-RU" sz="2000" dirty="0">
                <a:latin typeface="Century" panose="02040604050505020304" pitchFamily="18" charset="0"/>
              </a:rPr>
              <a:t>объекты </a:t>
            </a:r>
            <a:r>
              <a:rPr lang="ru-RU" sz="2000" dirty="0" smtClean="0">
                <a:latin typeface="Century" panose="02040604050505020304" pitchFamily="18" charset="0"/>
              </a:rPr>
              <a:t>имущества не </a:t>
            </a:r>
            <a:r>
              <a:rPr lang="ru-RU" sz="2000" dirty="0">
                <a:latin typeface="Century" panose="02040604050505020304" pitchFamily="18" charset="0"/>
              </a:rPr>
              <a:t>подлежат отражению </a:t>
            </a:r>
            <a:r>
              <a:rPr lang="ru-RU" sz="2000" dirty="0" smtClean="0">
                <a:latin typeface="Century" panose="02040604050505020304" pitchFamily="18" charset="0"/>
              </a:rPr>
              <a:t>                       в разделе </a:t>
            </a:r>
            <a:r>
              <a:rPr lang="ru-RU" sz="2000" dirty="0">
                <a:latin typeface="Century" panose="02040604050505020304" pitchFamily="18" charset="0"/>
              </a:rPr>
              <a:t>7. </a:t>
            </a:r>
            <a:r>
              <a:rPr lang="ru-RU" sz="2000" dirty="0" smtClean="0">
                <a:latin typeface="Century" panose="02040604050505020304" pitchFamily="18" charset="0"/>
              </a:rPr>
              <a:t>Если </a:t>
            </a:r>
            <a:r>
              <a:rPr lang="ru-RU" sz="2000" dirty="0">
                <a:latin typeface="Century" panose="02040604050505020304" pitchFamily="18" charset="0"/>
              </a:rPr>
              <a:t>принадлежащее на праве собственности имущество по тем или иным причинам </a:t>
            </a:r>
            <a:r>
              <a:rPr lang="ru-RU" sz="2000" dirty="0" smtClean="0">
                <a:latin typeface="Century" panose="02040604050505020304" pitchFamily="18" charset="0"/>
              </a:rPr>
              <a:t>уничтожено (</a:t>
            </a:r>
            <a:r>
              <a:rPr lang="ru-RU" sz="2000" dirty="0">
                <a:latin typeface="Century" panose="02040604050505020304" pitchFamily="18" charset="0"/>
              </a:rPr>
              <a:t>пожар, наводнение и пр</a:t>
            </a:r>
            <a:r>
              <a:rPr lang="ru-RU" sz="2000" dirty="0" smtClean="0">
                <a:latin typeface="Century" panose="02040604050505020304" pitchFamily="18" charset="0"/>
              </a:rPr>
              <a:t>., </a:t>
            </a:r>
            <a:r>
              <a:rPr lang="ru-RU" sz="2000" dirty="0">
                <a:latin typeface="Century" panose="02040604050505020304" pitchFamily="18" charset="0"/>
              </a:rPr>
              <a:t>снос ветхого </a:t>
            </a:r>
            <a:r>
              <a:rPr lang="ru-RU" sz="2000" dirty="0" smtClean="0">
                <a:latin typeface="Century" panose="02040604050505020304" pitchFamily="18" charset="0"/>
              </a:rPr>
              <a:t>жилья</a:t>
            </a:r>
            <a:r>
              <a:rPr lang="ru-RU" sz="2000" dirty="0">
                <a:latin typeface="Century" panose="02040604050505020304" pitchFamily="18" charset="0"/>
              </a:rPr>
              <a:t>) рекомендуется приобщить к справке выписку </a:t>
            </a:r>
            <a:r>
              <a:rPr lang="ru-RU" sz="2000" dirty="0" smtClean="0">
                <a:latin typeface="Century" panose="02040604050505020304" pitchFamily="18" charset="0"/>
              </a:rPr>
              <a:t>               из </a:t>
            </a:r>
            <a:r>
              <a:rPr lang="ru-RU" sz="2000" dirty="0" err="1" smtClean="0">
                <a:latin typeface="Century" panose="02040604050505020304" pitchFamily="18" charset="0"/>
              </a:rPr>
              <a:t>Росреестра</a:t>
            </a:r>
            <a:r>
              <a:rPr lang="ru-RU" sz="2000" dirty="0" smtClean="0">
                <a:latin typeface="Century" panose="02040604050505020304" pitchFamily="18" charset="0"/>
              </a:rPr>
              <a:t>, ГИБДД содержащую информацию </a:t>
            </a:r>
            <a:r>
              <a:rPr lang="ru-RU" sz="2000" dirty="0">
                <a:latin typeface="Century" panose="02040604050505020304" pitchFamily="18" charset="0"/>
              </a:rPr>
              <a:t>о прекращении права собственности на объект имущества в связи с его утратой.     </a:t>
            </a:r>
          </a:p>
        </p:txBody>
      </p:sp>
    </p:spTree>
    <p:extLst>
      <p:ext uri="{BB962C8B-B14F-4D97-AF65-F5344CB8AC3E}">
        <p14:creationId xmlns:p14="http://schemas.microsoft.com/office/powerpoint/2010/main" val="402662637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048" y="1064975"/>
            <a:ext cx="3998448" cy="5004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7504" y="1052736"/>
            <a:ext cx="5532062" cy="478592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latin typeface="Century" panose="02040604050505020304" pitchFamily="18" charset="0"/>
              </a:rPr>
              <a:t> </a:t>
            </a:r>
            <a:r>
              <a:rPr lang="ru-RU" sz="2000" dirty="0" smtClean="0">
                <a:latin typeface="Century" panose="02040604050505020304" pitchFamily="18" charset="0"/>
              </a:rPr>
              <a:t>    </a:t>
            </a:r>
            <a:r>
              <a:rPr lang="ru-RU" sz="1900" dirty="0" smtClean="0">
                <a:latin typeface="Century" panose="02040604050505020304" pitchFamily="18" charset="0"/>
              </a:rPr>
              <a:t>Госслужащий </a:t>
            </a:r>
            <a:r>
              <a:rPr lang="ru-RU" sz="1900" dirty="0">
                <a:latin typeface="Century" panose="02040604050505020304" pitchFamily="18" charset="0"/>
              </a:rPr>
              <a:t>вправе </a:t>
            </a:r>
            <a:r>
              <a:rPr lang="ru-RU" sz="1900" dirty="0" smtClean="0">
                <a:latin typeface="Century" panose="02040604050505020304" pitchFamily="18" charset="0"/>
              </a:rPr>
              <a:t>внести изменения               в </a:t>
            </a:r>
            <a:r>
              <a:rPr lang="ru-RU" sz="1900" dirty="0">
                <a:latin typeface="Century" panose="02040604050505020304" pitchFamily="18" charset="0"/>
              </a:rPr>
              <a:t>уже поданные сведения, если он, например, обнаружил в них ошибку. </a:t>
            </a:r>
          </a:p>
          <a:p>
            <a:pPr algn="just"/>
            <a:r>
              <a:rPr lang="ru-RU" sz="1900" dirty="0" smtClean="0">
                <a:latin typeface="Century" panose="02040604050505020304" pitchFamily="18" charset="0"/>
              </a:rPr>
              <a:t>     Для </a:t>
            </a:r>
            <a:r>
              <a:rPr lang="ru-RU" sz="1900" dirty="0">
                <a:latin typeface="Century" panose="02040604050505020304" pitchFamily="18" charset="0"/>
              </a:rPr>
              <a:t>этого он должен подготовить новую справку по той же форме, что </a:t>
            </a:r>
            <a:r>
              <a:rPr lang="ru-RU" sz="1900" dirty="0" smtClean="0">
                <a:latin typeface="Century" panose="02040604050505020304" pitchFamily="18" charset="0"/>
              </a:rPr>
              <a:t/>
            </a:r>
            <a:br>
              <a:rPr lang="ru-RU" sz="1900" dirty="0" smtClean="0">
                <a:latin typeface="Century" panose="02040604050505020304" pitchFamily="18" charset="0"/>
              </a:rPr>
            </a:br>
            <a:r>
              <a:rPr lang="ru-RU" sz="1900" dirty="0" smtClean="0">
                <a:latin typeface="Century" panose="02040604050505020304" pitchFamily="18" charset="0"/>
              </a:rPr>
              <a:t>и </a:t>
            </a:r>
            <a:r>
              <a:rPr lang="ru-RU" sz="1900" dirty="0">
                <a:latin typeface="Century" panose="02040604050505020304" pitchFamily="18" charset="0"/>
              </a:rPr>
              <a:t>первоначальная. </a:t>
            </a:r>
          </a:p>
          <a:p>
            <a:pPr algn="just"/>
            <a:r>
              <a:rPr lang="ru-RU" sz="1900" dirty="0" smtClean="0">
                <a:latin typeface="Century" panose="02040604050505020304" pitchFamily="18" charset="0"/>
              </a:rPr>
              <a:t>     Направить </a:t>
            </a:r>
            <a:r>
              <a:rPr lang="ru-RU" sz="1900" dirty="0">
                <a:latin typeface="Century" panose="02040604050505020304" pitchFamily="18" charset="0"/>
              </a:rPr>
              <a:t>уточненные сведения </a:t>
            </a:r>
            <a:r>
              <a:rPr lang="ru-RU" sz="1900" dirty="0" smtClean="0">
                <a:latin typeface="Century" panose="02040604050505020304" pitchFamily="18" charset="0"/>
              </a:rPr>
              <a:t/>
            </a:r>
            <a:br>
              <a:rPr lang="ru-RU" sz="1900" dirty="0" smtClean="0">
                <a:latin typeface="Century" panose="02040604050505020304" pitchFamily="18" charset="0"/>
              </a:rPr>
            </a:br>
            <a:r>
              <a:rPr lang="ru-RU" sz="1900" dirty="0" smtClean="0">
                <a:latin typeface="Century" panose="02040604050505020304" pitchFamily="18" charset="0"/>
              </a:rPr>
              <a:t>в кадровую службу </a:t>
            </a:r>
            <a:r>
              <a:rPr lang="ru-RU" sz="1900" dirty="0">
                <a:latin typeface="Century" panose="02040604050505020304" pitchFamily="18" charset="0"/>
              </a:rPr>
              <a:t>можно </a:t>
            </a:r>
            <a:r>
              <a:rPr lang="ru-RU" sz="1900" dirty="0" smtClean="0">
                <a:latin typeface="Century" panose="02040604050505020304" pitchFamily="18" charset="0"/>
              </a:rPr>
              <a:t>в </a:t>
            </a:r>
            <a:r>
              <a:rPr lang="ru-RU" sz="1900" dirty="0">
                <a:latin typeface="Century" panose="02040604050505020304" pitchFamily="18" charset="0"/>
              </a:rPr>
              <a:t>течение месяца </a:t>
            </a:r>
            <a:r>
              <a:rPr lang="ru-RU" sz="1900" dirty="0" smtClean="0">
                <a:latin typeface="Century" panose="02040604050505020304" pitchFamily="18" charset="0"/>
              </a:rPr>
              <a:t>           с </a:t>
            </a:r>
            <a:r>
              <a:rPr lang="ru-RU" sz="1900" dirty="0">
                <a:latin typeface="Century" panose="02040604050505020304" pitchFamily="18" charset="0"/>
              </a:rPr>
              <a:t>даты окончания срока для их подачи. </a:t>
            </a:r>
            <a:r>
              <a:rPr lang="ru-RU" sz="1900" dirty="0" smtClean="0">
                <a:latin typeface="Century" panose="02040604050505020304" pitchFamily="18" charset="0"/>
              </a:rPr>
              <a:t>   </a:t>
            </a:r>
          </a:p>
          <a:p>
            <a:pPr algn="just"/>
            <a:r>
              <a:rPr lang="ru-RU" sz="1900" dirty="0" smtClean="0">
                <a:latin typeface="Century" panose="02040604050505020304" pitchFamily="18" charset="0"/>
              </a:rPr>
              <a:t>Например</a:t>
            </a:r>
            <a:r>
              <a:rPr lang="ru-RU" sz="1900" dirty="0">
                <a:latin typeface="Century" panose="02040604050505020304" pitchFamily="18" charset="0"/>
              </a:rPr>
              <a:t>, если госслужащий представил </a:t>
            </a:r>
            <a:r>
              <a:rPr lang="ru-RU" sz="1900" dirty="0" smtClean="0">
                <a:latin typeface="Century" panose="02040604050505020304" pitchFamily="18" charset="0"/>
              </a:rPr>
              <a:t>справку </a:t>
            </a:r>
            <a:r>
              <a:rPr lang="ru-RU" sz="1900" dirty="0">
                <a:latin typeface="Century" panose="02040604050505020304" pitchFamily="18" charset="0"/>
              </a:rPr>
              <a:t>1 марта, </a:t>
            </a:r>
            <a:r>
              <a:rPr lang="ru-RU" sz="1900" dirty="0" smtClean="0">
                <a:latin typeface="Century" panose="02040604050505020304" pitchFamily="18" charset="0"/>
              </a:rPr>
              <a:t>а </a:t>
            </a:r>
            <a:r>
              <a:rPr lang="ru-RU" sz="1900" dirty="0">
                <a:latin typeface="Century" panose="02040604050505020304" pitchFamily="18" charset="0"/>
              </a:rPr>
              <a:t>срок ее подачи </a:t>
            </a:r>
            <a:r>
              <a:rPr lang="ru-RU" sz="1900" dirty="0" smtClean="0">
                <a:latin typeface="Century" panose="02040604050505020304" pitchFamily="18" charset="0"/>
              </a:rPr>
              <a:t>установлен до 30 апреля, то </a:t>
            </a:r>
            <a:r>
              <a:rPr lang="ru-RU" sz="1900" dirty="0">
                <a:latin typeface="Century" panose="02040604050505020304" pitchFamily="18" charset="0"/>
              </a:rPr>
              <a:t>уточнить сведения он может до 30 мая. </a:t>
            </a:r>
          </a:p>
          <a:p>
            <a:pPr algn="just"/>
            <a:r>
              <a:rPr lang="ru-RU" sz="1900" dirty="0" smtClean="0">
                <a:latin typeface="Century" panose="02040604050505020304" pitchFamily="18" charset="0"/>
              </a:rPr>
              <a:t>     Такие </a:t>
            </a:r>
            <a:r>
              <a:rPr lang="ru-RU" sz="1900" dirty="0">
                <a:latin typeface="Century" panose="02040604050505020304" pitchFamily="18" charset="0"/>
              </a:rPr>
              <a:t>правила установлены в </a:t>
            </a:r>
            <a:r>
              <a:rPr lang="ru-RU" sz="1900" dirty="0" smtClean="0">
                <a:latin typeface="Century" panose="02040604050505020304" pitchFamily="18" charset="0"/>
              </a:rPr>
              <a:t>пункте 8 Положения, утвержденного </a:t>
            </a:r>
            <a:r>
              <a:rPr lang="ru-RU" sz="1900" dirty="0">
                <a:latin typeface="Century" panose="02040604050505020304" pitchFamily="18" charset="0"/>
              </a:rPr>
              <a:t>Указом Президента РФ от 18.05.2009 N 559.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274711"/>
            <a:ext cx="85449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 smtClean="0">
                <a:latin typeface="Century" panose="02040604050505020304" pitchFamily="18" charset="0"/>
              </a:rPr>
              <a:t>Вопрос 2</a:t>
            </a:r>
            <a:r>
              <a:rPr lang="en-US" sz="2000" b="1" i="1" u="sng" dirty="0" smtClean="0">
                <a:latin typeface="Century" panose="02040604050505020304" pitchFamily="18" charset="0"/>
              </a:rPr>
              <a:t>5</a:t>
            </a:r>
            <a:r>
              <a:rPr lang="ru-RU" sz="2000" b="1" i="1" u="sng" dirty="0" smtClean="0">
                <a:latin typeface="Century" panose="02040604050505020304" pitchFamily="18" charset="0"/>
              </a:rPr>
              <a:t>: </a:t>
            </a:r>
            <a:r>
              <a:rPr lang="ru-RU" sz="2000" b="1" i="1" dirty="0" smtClean="0">
                <a:latin typeface="Century" panose="02040604050505020304" pitchFamily="18" charset="0"/>
              </a:rPr>
              <a:t>Как </a:t>
            </a:r>
            <a:r>
              <a:rPr lang="en-US" sz="2000" b="1" i="1" dirty="0" smtClean="0">
                <a:latin typeface="Century" panose="02040604050505020304" pitchFamily="18" charset="0"/>
              </a:rPr>
              <a:t> </a:t>
            </a:r>
            <a:r>
              <a:rPr lang="ru-RU" sz="2000" b="1" i="1" dirty="0" smtClean="0">
                <a:latin typeface="Century" panose="02040604050505020304" pitchFamily="18" charset="0"/>
              </a:rPr>
              <a:t>госслужащий может подать уточненные сведения? </a:t>
            </a:r>
            <a:endParaRPr lang="ru-RU" sz="2000" b="1" i="1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273367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720" y="-32383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116632"/>
            <a:ext cx="8568952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 smtClean="0">
                <a:latin typeface="Century" panose="02040604050505020304" pitchFamily="18" charset="0"/>
              </a:rPr>
              <a:t>Вопрос 26. </a:t>
            </a:r>
            <a:r>
              <a:rPr lang="ru-RU" sz="1700" b="1" i="1" dirty="0" smtClean="0">
                <a:latin typeface="Century" panose="02040604050505020304" pitchFamily="18" charset="0"/>
              </a:rPr>
              <a:t> Насколько </a:t>
            </a:r>
            <a:r>
              <a:rPr lang="ru-RU" sz="1700" b="1" i="1" dirty="0">
                <a:latin typeface="Century" panose="02040604050505020304" pitchFamily="18" charset="0"/>
              </a:rPr>
              <a:t>оправдано требование лица, ответственного за прием справок о доходах, по предоставлению гражданскими служащими вместе </a:t>
            </a:r>
            <a:r>
              <a:rPr lang="ru-RU" sz="1700" b="1" i="1" dirty="0" smtClean="0">
                <a:latin typeface="Century" panose="02040604050505020304" pitchFamily="18" charset="0"/>
              </a:rPr>
              <a:t>                со </a:t>
            </a:r>
            <a:r>
              <a:rPr lang="ru-RU" sz="1700" b="1" i="1" dirty="0">
                <a:latin typeface="Century" panose="02040604050505020304" pitchFamily="18" charset="0"/>
              </a:rPr>
              <a:t>справками о доходах справок НДФЛ-2, выписок из банков, перечня счетов </a:t>
            </a:r>
            <a:r>
              <a:rPr lang="ru-RU" sz="1700" b="1" i="1" dirty="0" smtClean="0">
                <a:latin typeface="Century" panose="02040604050505020304" pitchFamily="18" charset="0"/>
              </a:rPr>
              <a:t>          из </a:t>
            </a:r>
            <a:r>
              <a:rPr lang="ru-RU" sz="1700" b="1" i="1" dirty="0">
                <a:latin typeface="Century" panose="02040604050505020304" pitchFamily="18" charset="0"/>
              </a:rPr>
              <a:t>личного кабинета налогоплательщика и других документов для сверки </a:t>
            </a:r>
            <a:r>
              <a:rPr lang="ru-RU" sz="1700" b="1" i="1" dirty="0" smtClean="0">
                <a:latin typeface="Century" panose="02040604050505020304" pitchFamily="18" charset="0"/>
              </a:rPr>
              <a:t>                   с </a:t>
            </a:r>
            <a:r>
              <a:rPr lang="ru-RU" sz="1700" b="1" i="1" dirty="0">
                <a:latin typeface="Century" panose="02040604050505020304" pitchFamily="18" charset="0"/>
              </a:rPr>
              <a:t>данными по справке о доходах? Существует ли типовой алгоритм действий </a:t>
            </a:r>
            <a:r>
              <a:rPr lang="ru-RU" sz="1700" b="1" i="1" dirty="0" smtClean="0">
                <a:latin typeface="Century" panose="02040604050505020304" pitchFamily="18" charset="0"/>
              </a:rPr>
              <a:t>          по </a:t>
            </a:r>
            <a:r>
              <a:rPr lang="ru-RU" sz="1700" b="1" i="1" dirty="0">
                <a:latin typeface="Century" panose="02040604050505020304" pitchFamily="18" charset="0"/>
              </a:rPr>
              <a:t>приему справок о доходах?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778625"/>
            <a:ext cx="84969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Century" panose="02040604050505020304" pitchFamily="18" charset="0"/>
              </a:rPr>
              <a:t>Согласно Методическим рекомендациям Минтруда России (2017) </a:t>
            </a:r>
            <a:r>
              <a:rPr lang="ru-RU" sz="1200" dirty="0" smtClean="0">
                <a:latin typeface="Century" panose="02040604050505020304" pitchFamily="18" charset="0"/>
              </a:rPr>
              <a:t>по </a:t>
            </a:r>
            <a:r>
              <a:rPr lang="ru-RU" sz="1200" dirty="0">
                <a:latin typeface="Century" panose="02040604050505020304" pitchFamily="18" charset="0"/>
              </a:rPr>
              <a:t>проведению анализа сведений о доходах, расходах, об имуществе и обязательствах имущественного характера анализ сведений входит в число основных функций органов, подразделений и должностных лиц, ответственных за профилактику коррупционных и иных правонарушений, в соответствии с положениями федерального законодательства </a:t>
            </a:r>
            <a:r>
              <a:rPr lang="ru-RU" sz="1200" dirty="0" smtClean="0">
                <a:latin typeface="Century" panose="02040604050505020304" pitchFamily="18" charset="0"/>
              </a:rPr>
              <a:t>                 о </a:t>
            </a:r>
            <a:r>
              <a:rPr lang="ru-RU" sz="1200" dirty="0">
                <a:latin typeface="Century" panose="02040604050505020304" pitchFamily="18" charset="0"/>
              </a:rPr>
              <a:t>противодействии коррупции.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Century" panose="02040604050505020304" pitchFamily="18" charset="0"/>
              </a:rPr>
              <a:t>В период декларационной кампании, а также при приеме на работу,  должностное лицо (лица), ответственное за профилактику коррупционных и иных правонарушений, проводит </a:t>
            </a:r>
            <a:r>
              <a:rPr lang="ru-RU" sz="1200" b="1" dirty="0" smtClean="0">
                <a:latin typeface="Century" panose="02040604050505020304" pitchFamily="18" charset="0"/>
              </a:rPr>
              <a:t>первичный анализ справки </a:t>
            </a:r>
            <a:r>
              <a:rPr lang="ru-RU" sz="1200" dirty="0" smtClean="0">
                <a:latin typeface="Century" panose="02040604050505020304" pitchFamily="18" charset="0"/>
              </a:rPr>
              <a:t>, направленный  </a:t>
            </a:r>
            <a:r>
              <a:rPr lang="ru-RU" sz="1200" dirty="0">
                <a:latin typeface="Century" panose="02040604050505020304" pitchFamily="18" charset="0"/>
              </a:rPr>
              <a:t>на выявление очевидного отсутствия необходимой информации, возможных неточностей, технических ошибок при </a:t>
            </a:r>
            <a:r>
              <a:rPr lang="ru-RU" sz="1200" dirty="0" smtClean="0">
                <a:latin typeface="Century" panose="02040604050505020304" pitchFamily="18" charset="0"/>
              </a:rPr>
              <a:t>заполнении.</a:t>
            </a:r>
            <a:endParaRPr lang="ru-RU" sz="1200" dirty="0">
              <a:latin typeface="Century" panose="02040604050505020304" pitchFamily="18" charset="0"/>
            </a:endParaRPr>
          </a:p>
          <a:p>
            <a:endParaRPr lang="ru-RU" sz="1200" dirty="0">
              <a:latin typeface="Century" panose="020406040505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9875" y="3486784"/>
            <a:ext cx="76245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Century" panose="02040604050505020304" pitchFamily="18" charset="0"/>
              </a:rPr>
              <a:t>Помимо первичного анализа, должное лицо (лица) ответственное за профилактику коррупционных и иных правонарушений </a:t>
            </a:r>
            <a:r>
              <a:rPr lang="ru-RU" sz="1200" dirty="0" smtClean="0">
                <a:latin typeface="Century" panose="02040604050505020304" pitchFamily="18" charset="0"/>
              </a:rPr>
              <a:t>обязано провести </a:t>
            </a:r>
            <a:r>
              <a:rPr lang="ru-RU" sz="1200" b="1" dirty="0">
                <a:latin typeface="Century" panose="02040604050505020304" pitchFamily="18" charset="0"/>
              </a:rPr>
              <a:t>детальный анализ справки</a:t>
            </a:r>
            <a:r>
              <a:rPr lang="ru-RU" sz="1200" dirty="0">
                <a:latin typeface="Century" panose="02040604050505020304" pitchFamily="18" charset="0"/>
              </a:rPr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49874" y="3948449"/>
            <a:ext cx="864096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Century" panose="02040604050505020304" pitchFamily="18" charset="0"/>
              </a:rPr>
              <a:t>Детальный анализ предполагает изучение </a:t>
            </a:r>
            <a:r>
              <a:rPr lang="ru-RU" sz="1200" dirty="0" smtClean="0">
                <a:latin typeface="Century" panose="02040604050505020304" pitchFamily="18" charset="0"/>
              </a:rPr>
              <a:t>представляемых сведений и </a:t>
            </a:r>
            <a:r>
              <a:rPr lang="ru-RU" sz="1200" dirty="0">
                <a:latin typeface="Century" panose="02040604050505020304" pitchFamily="18" charset="0"/>
              </a:rPr>
              <a:t>иной полученной информации в целях выявления признаков представления недостоверных или неполных сведений, конфликта интересов и иных нарушений. Таким образом, в случае, если  у должностного лица возникли вопросы в результате детального анализа справки, он имеет право попросить у ГГС подтверждающие </a:t>
            </a:r>
            <a:r>
              <a:rPr lang="ru-RU" sz="1200" dirty="0" smtClean="0">
                <a:latin typeface="Century" panose="02040604050505020304" pitchFamily="18" charset="0"/>
              </a:rPr>
              <a:t>документы.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Century" panose="02040604050505020304" pitchFamily="18" charset="0"/>
              </a:rPr>
              <a:t>А</a:t>
            </a:r>
            <a:r>
              <a:rPr lang="ru-RU" sz="1200" dirty="0" smtClean="0">
                <a:latin typeface="Century" panose="02040604050505020304" pitchFamily="18" charset="0"/>
              </a:rPr>
              <a:t>нтикоррупционное </a:t>
            </a:r>
            <a:r>
              <a:rPr lang="ru-RU" sz="1200" dirty="0">
                <a:latin typeface="Century" panose="02040604050505020304" pitchFamily="18" charset="0"/>
              </a:rPr>
              <a:t>законодательство уже склоняется к обязательности представления подтверждающих документов</a:t>
            </a:r>
            <a:r>
              <a:rPr lang="ru-RU" sz="1200" dirty="0" smtClean="0">
                <a:latin typeface="Century" panose="02040604050505020304" pitchFamily="18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200" dirty="0">
              <a:latin typeface="Century" panose="02040604050505020304" pitchFamily="18" charset="0"/>
            </a:endParaRPr>
          </a:p>
          <a:p>
            <a:r>
              <a:rPr lang="ru-RU" sz="1200" dirty="0" smtClean="0">
                <a:latin typeface="Century" panose="02040604050505020304" pitchFamily="18" charset="0"/>
              </a:rPr>
              <a:t>Президентом </a:t>
            </a:r>
            <a:r>
              <a:rPr lang="ru-RU" sz="1200" dirty="0">
                <a:latin typeface="Century" panose="02040604050505020304" pitchFamily="18" charset="0"/>
              </a:rPr>
              <a:t>РФ 9 мая </a:t>
            </a:r>
            <a:r>
              <a:rPr lang="ru-RU" sz="1200" dirty="0" smtClean="0">
                <a:latin typeface="Century" panose="02040604050505020304" pitchFamily="18" charset="0"/>
              </a:rPr>
              <a:t>подписан </a:t>
            </a:r>
            <a:r>
              <a:rPr lang="ru-RU" sz="1200" dirty="0">
                <a:latin typeface="Century" panose="02040604050505020304" pitchFamily="18" charset="0"/>
              </a:rPr>
              <a:t>Указ № 270  о внесении изменений в порядок проверки достоверности </a:t>
            </a:r>
            <a:r>
              <a:rPr lang="ru-RU" sz="1200" dirty="0" smtClean="0">
                <a:latin typeface="Century" panose="02040604050505020304" pitchFamily="18" charset="0"/>
              </a:rPr>
              <a:t>сведений, </a:t>
            </a:r>
            <a:r>
              <a:rPr lang="ru-RU" sz="1200" dirty="0">
                <a:latin typeface="Century" panose="02040604050505020304" pitchFamily="18" charset="0"/>
              </a:rPr>
              <a:t>представляемых кандидатами на выборах. Теперь одновременно со справкой кандидат обязан представить копии </a:t>
            </a:r>
            <a:r>
              <a:rPr lang="ru-RU" sz="1200" dirty="0" smtClean="0">
                <a:latin typeface="Century" panose="02040604050505020304" pitchFamily="18" charset="0"/>
              </a:rPr>
              <a:t>документов,  подтверждающие </a:t>
            </a:r>
            <a:r>
              <a:rPr lang="ru-RU" sz="1200" dirty="0">
                <a:latin typeface="Century" panose="02040604050505020304" pitchFamily="18" charset="0"/>
              </a:rPr>
              <a:t>получение имущества в собственность</a:t>
            </a:r>
            <a:r>
              <a:rPr lang="ru-RU" sz="1200" dirty="0" smtClean="0">
                <a:latin typeface="Century" panose="02040604050505020304" pitchFamily="18" charset="0"/>
              </a:rPr>
              <a:t>. Также </a:t>
            </a:r>
            <a:r>
              <a:rPr lang="ru-RU" sz="1200" dirty="0">
                <a:latin typeface="Century" panose="02040604050505020304" pitchFamily="18" charset="0"/>
              </a:rPr>
              <a:t>к справке о расходах кандидат представляет сведения о реквизитах записи о цифровых финансовых активах в информационной системе, </a:t>
            </a:r>
            <a:r>
              <a:rPr lang="ru-RU" sz="1200" dirty="0" smtClean="0">
                <a:latin typeface="Century" panose="02040604050505020304" pitchFamily="18" charset="0"/>
              </a:rPr>
              <a:t>                     в </a:t>
            </a:r>
            <a:r>
              <a:rPr lang="ru-RU" sz="1200" dirty="0">
                <a:latin typeface="Century" panose="02040604050505020304" pitchFamily="18" charset="0"/>
              </a:rPr>
              <a:t>которой осуществляется их выпуск, вместе с выпиской из нее. В отношении цифровой валюты представляются сведения </a:t>
            </a:r>
            <a:r>
              <a:rPr lang="ru-RU" sz="1200" dirty="0" smtClean="0">
                <a:latin typeface="Century" panose="02040604050505020304" pitchFamily="18" charset="0"/>
              </a:rPr>
              <a:t> об </a:t>
            </a:r>
            <a:r>
              <a:rPr lang="ru-RU" sz="1200" dirty="0">
                <a:latin typeface="Century" panose="02040604050505020304" pitchFamily="18" charset="0"/>
              </a:rPr>
              <a:t>идентификационном номере, дате транзакции и выписка о транзакции при ее наличии по применимому праву</a:t>
            </a:r>
          </a:p>
          <a:p>
            <a:endParaRPr lang="ru-RU" sz="1200" dirty="0">
              <a:latin typeface="Century" panose="02040604050505020304" pitchFamily="18" charset="0"/>
            </a:endParaRPr>
          </a:p>
          <a:p>
            <a:endParaRPr lang="ru-RU" sz="1200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74289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784976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 smtClean="0">
                <a:latin typeface="Century" panose="02040604050505020304" pitchFamily="18" charset="0"/>
              </a:rPr>
              <a:t>Вопрос 27. </a:t>
            </a:r>
            <a:r>
              <a:rPr lang="ru-RU" sz="1700" b="1" i="1" dirty="0" smtClean="0">
                <a:latin typeface="Century" panose="02040604050505020304" pitchFamily="18" charset="0"/>
              </a:rPr>
              <a:t> Имеет </a:t>
            </a:r>
            <a:r>
              <a:rPr lang="ru-RU" sz="1700" b="1" i="1" dirty="0">
                <a:latin typeface="Century" panose="02040604050505020304" pitchFamily="18" charset="0"/>
              </a:rPr>
              <a:t>ли право лицо, ответственное за прием справок о доходах, установить график сдачи справок ,</a:t>
            </a:r>
            <a:r>
              <a:rPr lang="ru-RU" sz="1700" b="1" i="1" dirty="0" smtClean="0">
                <a:latin typeface="Century" panose="02040604050505020304" pitchFamily="18" charset="0"/>
              </a:rPr>
              <a:t>чтобы </a:t>
            </a:r>
            <a:r>
              <a:rPr lang="ru-RU" sz="1700" b="1" i="1" dirty="0">
                <a:latin typeface="Century" panose="02040604050505020304" pitchFamily="18" charset="0"/>
              </a:rPr>
              <a:t>не произошло одновременное предоставление справок о доходах в последний день декларационной компании? Требуется ли издание нормативно-правового акта государственного органа </a:t>
            </a:r>
            <a:r>
              <a:rPr lang="ru-RU" sz="1700" b="1" i="1" dirty="0" smtClean="0">
                <a:latin typeface="Century" panose="02040604050505020304" pitchFamily="18" charset="0"/>
              </a:rPr>
              <a:t>                 по </a:t>
            </a:r>
            <a:r>
              <a:rPr lang="ru-RU" sz="1700" b="1" i="1" dirty="0">
                <a:latin typeface="Century" panose="02040604050505020304" pitchFamily="18" charset="0"/>
              </a:rPr>
              <a:t>данному вопросу?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605" y="1593960"/>
            <a:ext cx="6768752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93526" y="4402272"/>
            <a:ext cx="867096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Century" panose="02040604050505020304" pitchFamily="18" charset="0"/>
              </a:rPr>
              <a:t>Согласно пункту 8 Методических рекомендаций Минтруда России сведения могут быть представлены служащим (работником) в любое время, начиная с 1 января года, следующего за отчетным.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Century" panose="02040604050505020304" pitchFamily="18" charset="0"/>
              </a:rPr>
              <a:t>Очень часто, в целях упорядочения процесса подачи справок государственными гражданскими служащими и во избежание ошибок при проведении  их  первичного анализа, для служащих формируется определенный график. </a:t>
            </a:r>
            <a:endParaRPr lang="ru-RU" sz="1600" dirty="0" smtClean="0">
              <a:latin typeface="Century" panose="020406040505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entury" panose="02040604050505020304" pitchFamily="18" charset="0"/>
              </a:rPr>
              <a:t>Вопрос </a:t>
            </a:r>
            <a:r>
              <a:rPr lang="ru-RU" sz="1600" dirty="0">
                <a:latin typeface="Century" panose="02040604050505020304" pitchFamily="18" charset="0"/>
              </a:rPr>
              <a:t>формирования графика находится в компетенции руководителя органа (организации), оформляется письмом (служебной запиской)  в адрес управлений (департаментов) и носит рекомендательный характер.</a:t>
            </a:r>
          </a:p>
        </p:txBody>
      </p:sp>
    </p:spTree>
    <p:extLst>
      <p:ext uri="{BB962C8B-B14F-4D97-AF65-F5344CB8AC3E}">
        <p14:creationId xmlns:p14="http://schemas.microsoft.com/office/powerpoint/2010/main" val="27039248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sz="1800" cap="all" dirty="0" smtClean="0">
                <a:latin typeface="Arial Black" panose="020B0A04020102020204" pitchFamily="34" charset="0"/>
                <a:cs typeface="Times New Roman"/>
              </a:rPr>
              <a:t>Образец правильного заполнения раздела 1. </a:t>
            </a:r>
            <a:br>
              <a:rPr lang="ru-RU" sz="1800" cap="all" dirty="0" smtClean="0">
                <a:latin typeface="Arial Black" panose="020B0A04020102020204" pitchFamily="34" charset="0"/>
                <a:cs typeface="Times New Roman"/>
              </a:rPr>
            </a:br>
            <a:r>
              <a:rPr lang="ru-RU" sz="1800" cap="all" dirty="0" smtClean="0">
                <a:latin typeface="Arial Black" panose="020B0A04020102020204" pitchFamily="34" charset="0"/>
                <a:cs typeface="Times New Roman"/>
              </a:rPr>
              <a:t>«сведения о доходах»</a:t>
            </a:r>
            <a:r>
              <a:rPr lang="ru-RU" cap="all" dirty="0" smtClean="0">
                <a:latin typeface="Arial Black" panose="020B0A04020102020204" pitchFamily="34" charset="0"/>
                <a:cs typeface="Times New Roman"/>
              </a:rPr>
              <a:t/>
            </a:r>
            <a:br>
              <a:rPr lang="ru-RU" cap="all" dirty="0" smtClean="0">
                <a:latin typeface="Arial Black" panose="020B0A04020102020204" pitchFamily="34" charset="0"/>
                <a:cs typeface="Times New Roman"/>
              </a:rPr>
            </a:b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046353" y="856937"/>
            <a:ext cx="5076055" cy="4319468"/>
          </a:xfrm>
          <a:prstGeom prst="roundRect">
            <a:avLst>
              <a:gd name="adj" fmla="val 291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300" dirty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Не указывается</a:t>
            </a:r>
            <a:r>
              <a:rPr lang="ru-RU" sz="1300" dirty="0" smtClean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:</a:t>
            </a:r>
          </a:p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ru-RU" sz="200" dirty="0">
              <a:solidFill>
                <a:prstClr val="black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доход от вкладов в 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банках и иных </a:t>
            </a:r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кредитных 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организациях</a:t>
            </a:r>
            <a:r>
              <a:rPr lang="ru-RU" sz="11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lvl="0"/>
            <a:endParaRPr lang="ru-RU" sz="2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доход</a:t>
            </a:r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полученный от продажи 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имущества;</a:t>
            </a:r>
          </a:p>
          <a:p>
            <a:pPr marL="85725" lvl="0" indent="-85725">
              <a:buFont typeface="Arial" panose="020B0604020202020204" pitchFamily="34" charset="0"/>
              <a:buChar char="•"/>
            </a:pPr>
            <a:endParaRPr lang="ru-RU" sz="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доход от пособия по временной нетрудоспособности, 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включенный в </a:t>
            </a:r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справку 2-НДФЛ, социальных выплат (пособий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 </a:t>
            </a:r>
          </a:p>
          <a:p>
            <a:pPr lvl="0"/>
            <a:endParaRPr lang="ru-RU" sz="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оход по </a:t>
            </a:r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операциям с ценными бумагами, переданными 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доверительное управление, по которым в течение года осуществлялись 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операции;</a:t>
            </a:r>
          </a:p>
          <a:p>
            <a:pPr lvl="0"/>
            <a:endParaRPr lang="ru-RU" sz="2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" lvl="0" indent="-85725">
              <a:buFont typeface="Arial" panose="020B0604020202020204" pitchFamily="34" charset="0"/>
              <a:buChar char="•"/>
            </a:pPr>
            <a:endParaRPr lang="ru-RU" sz="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доход от реализации транспортных средств, в том числе, 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программе </a:t>
            </a:r>
            <a:b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Trade-In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»;</a:t>
            </a:r>
          </a:p>
          <a:p>
            <a:pPr lvl="0"/>
            <a:endParaRPr lang="ru-RU" sz="2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доход от продажи доли участия в коммерческой организации</a:t>
            </a:r>
          </a:p>
          <a:p>
            <a:pPr marL="85725" lvl="0" indent="-85725">
              <a:buFont typeface="Arial" panose="020B0604020202020204" pitchFamily="34" charset="0"/>
              <a:buChar char="•"/>
            </a:pPr>
            <a:endParaRPr lang="ru-RU" sz="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300" dirty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Указывается неверно </a:t>
            </a:r>
            <a:r>
              <a:rPr lang="ru-RU" sz="1300" dirty="0" smtClean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:</a:t>
            </a:r>
          </a:p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ru-RU" sz="200" dirty="0">
              <a:solidFill>
                <a:prstClr val="black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доход по основному месту работы, уменьшенный на сумму подоходного 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налога;</a:t>
            </a:r>
          </a:p>
          <a:p>
            <a:pPr marL="85725" lvl="0" indent="-85725">
              <a:buFont typeface="Arial" panose="020B0604020202020204" pitchFamily="34" charset="0"/>
              <a:buChar char="•"/>
            </a:pPr>
            <a:endParaRPr lang="ru-RU" sz="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доход по нескольким местам работы суммируется и указывается </a:t>
            </a:r>
            <a:b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основной;</a:t>
            </a:r>
          </a:p>
          <a:p>
            <a:pPr lvl="0"/>
            <a:endParaRPr lang="ru-RU" sz="2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вносятся сведения, равные сумме остатков средств на счетах, открытых </a:t>
            </a:r>
            <a:b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банках,  по состоянию на 31 декабря, тогда как необходимо учитывать лишь 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полученный доход по депозитным счетам </a:t>
            </a:r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(%, капитализация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</a:p>
          <a:p>
            <a:pPr marL="85725" lvl="0" indent="-85725">
              <a:buFont typeface="Arial" panose="020B0604020202020204" pitchFamily="34" charset="0"/>
              <a:buChar char="•"/>
            </a:pPr>
            <a:endParaRPr lang="ru-RU" sz="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доход от социальных выплат, полученный супругой (супругом) – пенсионером или инвалидом, указывается в качестве дохода 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основному месту работы, однако относится к «иному доходу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»;</a:t>
            </a:r>
          </a:p>
          <a:p>
            <a:pPr marL="85725" lvl="0" indent="-85725">
              <a:buFont typeface="Arial" panose="020B0604020202020204" pitchFamily="34" charset="0"/>
              <a:buChar char="•"/>
            </a:pPr>
            <a:endParaRPr lang="ru-RU" sz="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качестве иных доходов указывается сумма возмещенного социального налогового 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вычета;</a:t>
            </a:r>
          </a:p>
          <a:p>
            <a:pPr lvl="0"/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качестве «основного», относящийся к «иным» доход от осуществления трудовой деятельности лицами, претендующими на замещение должности</a:t>
            </a:r>
            <a:endParaRPr lang="ru-RU" sz="1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5" y="1124745"/>
            <a:ext cx="3973701" cy="4464495"/>
          </a:xfrm>
        </p:spPr>
      </p:pic>
    </p:spTree>
    <p:extLst>
      <p:ext uri="{BB962C8B-B14F-4D97-AF65-F5344CB8AC3E}">
        <p14:creationId xmlns:p14="http://schemas.microsoft.com/office/powerpoint/2010/main" val="3310444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sz="1800" cap="all" dirty="0" smtClean="0">
                <a:latin typeface="Arial Black" panose="020B0A04020102020204" pitchFamily="34" charset="0"/>
                <a:cs typeface="Times New Roman"/>
              </a:rPr>
              <a:t>Типичные нарушения при заполнении раздела 2. </a:t>
            </a:r>
            <a:br>
              <a:rPr lang="ru-RU" sz="1800" cap="all" dirty="0" smtClean="0">
                <a:latin typeface="Arial Black" panose="020B0A04020102020204" pitchFamily="34" charset="0"/>
                <a:cs typeface="Times New Roman"/>
              </a:rPr>
            </a:br>
            <a:r>
              <a:rPr lang="ru-RU" sz="1800" cap="all" dirty="0" smtClean="0">
                <a:latin typeface="Arial Black" panose="020B0A04020102020204" pitchFamily="34" charset="0"/>
                <a:cs typeface="Times New Roman"/>
              </a:rPr>
              <a:t>«сведения о расходах»</a:t>
            </a:r>
            <a:r>
              <a:rPr lang="ru-RU" cap="all" dirty="0" smtClean="0">
                <a:latin typeface="Arial Black" panose="020B0A04020102020204" pitchFamily="34" charset="0"/>
                <a:cs typeface="Times New Roman"/>
              </a:rPr>
              <a:t/>
            </a:r>
            <a:br>
              <a:rPr lang="ru-RU" cap="all" dirty="0" smtClean="0">
                <a:latin typeface="Arial Black" panose="020B0A04020102020204" pitchFamily="34" charset="0"/>
                <a:cs typeface="Times New Roman"/>
              </a:rPr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3350" y="1220756"/>
            <a:ext cx="4477547" cy="465651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540595" y="1207653"/>
            <a:ext cx="4427984" cy="2909114"/>
          </a:xfrm>
          <a:prstGeom prst="roundRect">
            <a:avLst>
              <a:gd name="adj" fmla="val 726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indent="357188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прилагаются копии документов – оснований возникновения права собственности 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приобретенное имущество, что является нарушением требований, установленных 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Указом 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Президента Российской Федерации № 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460</a:t>
            </a:r>
          </a:p>
          <a:p>
            <a:pPr lvl="0" indent="357188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ru-RU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indent="357188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необоснованно включаются сведения 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приобретении имущества 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общую сумму меньшую предусмотренной вышеуказанным Федеральным 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законом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349" y="1325045"/>
            <a:ext cx="3504486" cy="3488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ru-RU" sz="1300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Образец плавильного заполнения </a:t>
            </a:r>
            <a:r>
              <a:rPr lang="ru-RU" sz="1200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/>
            </a:r>
            <a:br>
              <a:rPr lang="ru-RU" sz="1200" dirty="0" smtClean="0">
                <a:solidFill>
                  <a:srgbClr val="00B050"/>
                </a:solidFill>
                <a:latin typeface="Arial Black" panose="020B0A04020102020204" pitchFamily="34" charset="0"/>
              </a:rPr>
            </a:br>
            <a:endParaRPr lang="ru-RU" sz="1200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9" y="1596773"/>
            <a:ext cx="4399047" cy="4208491"/>
          </a:xfrm>
        </p:spPr>
      </p:pic>
    </p:spTree>
    <p:extLst>
      <p:ext uri="{BB962C8B-B14F-4D97-AF65-F5344CB8AC3E}">
        <p14:creationId xmlns:p14="http://schemas.microsoft.com/office/powerpoint/2010/main" val="3812662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21597" y="448305"/>
            <a:ext cx="8229600" cy="1143000"/>
          </a:xfrm>
        </p:spPr>
        <p:txBody>
          <a:bodyPr>
            <a:normAutofit fontScale="90000"/>
          </a:bodyPr>
          <a:lstStyle/>
          <a:p>
            <a:pPr lvl="0"/>
            <a:r>
              <a:rPr lang="ru-RU" sz="1800" cap="all" dirty="0" smtClean="0">
                <a:latin typeface="Arial Black" panose="020B0A04020102020204" pitchFamily="34" charset="0"/>
                <a:cs typeface="Times New Roman"/>
              </a:rPr>
              <a:t>Типичные нарушения при заполнении раздела 3. </a:t>
            </a:r>
            <a:br>
              <a:rPr lang="ru-RU" sz="1800" cap="all" dirty="0" smtClean="0">
                <a:latin typeface="Arial Black" panose="020B0A04020102020204" pitchFamily="34" charset="0"/>
                <a:cs typeface="Times New Roman"/>
              </a:rPr>
            </a:br>
            <a:r>
              <a:rPr lang="ru-RU" sz="1800" cap="all" dirty="0" smtClean="0">
                <a:latin typeface="Arial Black" panose="020B0A04020102020204" pitchFamily="34" charset="0"/>
                <a:cs typeface="Times New Roman"/>
              </a:rPr>
              <a:t>«сведения об имуществе» </a:t>
            </a:r>
            <a:r>
              <a:rPr lang="ru-RU" cap="all" dirty="0" smtClean="0">
                <a:latin typeface="Arial Black" panose="020B0A04020102020204" pitchFamily="34" charset="0"/>
                <a:cs typeface="Times New Roman"/>
              </a:rPr>
              <a:t/>
            </a:r>
            <a:br>
              <a:rPr lang="ru-RU" cap="all" dirty="0" smtClean="0">
                <a:latin typeface="Arial Black" panose="020B0A04020102020204" pitchFamily="34" charset="0"/>
                <a:cs typeface="Times New Roman"/>
              </a:rPr>
            </a:b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877188" y="1027166"/>
            <a:ext cx="4112243" cy="1662529"/>
          </a:xfrm>
          <a:prstGeom prst="roundRect">
            <a:avLst>
              <a:gd name="adj" fmla="val 291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Не </a:t>
            </a:r>
            <a:r>
              <a:rPr lang="ru-RU" sz="1600" dirty="0" smtClean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указываются:</a:t>
            </a:r>
          </a:p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ru-RU" sz="800" dirty="0" smtClean="0">
              <a:solidFill>
                <a:prstClr val="black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ru-RU" sz="200" dirty="0">
              <a:solidFill>
                <a:prstClr val="black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ведения об имуществе;</a:t>
            </a:r>
          </a:p>
          <a:p>
            <a:endParaRPr lang="ru-RU" sz="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ведения о виде собственности;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св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дения о местонахождении (адресе)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объекта недвижимого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имущества;</a:t>
            </a:r>
          </a:p>
          <a:p>
            <a:endParaRPr lang="ru-RU" sz="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снование приобретения и источник средств 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75270" y="1027167"/>
            <a:ext cx="4568738" cy="4778098"/>
            <a:chOff x="75270" y="555526"/>
            <a:chExt cx="4568738" cy="4552164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75270" y="555526"/>
              <a:ext cx="4568738" cy="4552164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00492" y="591737"/>
              <a:ext cx="3496470" cy="2745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000"/>
                </a:lnSpc>
              </a:pPr>
              <a:r>
                <a:rPr lang="ru-RU" sz="1300" dirty="0" smtClean="0">
                  <a:solidFill>
                    <a:srgbClr val="00B050"/>
                  </a:solidFill>
                  <a:latin typeface="Arial Black" panose="020B0A04020102020204" pitchFamily="34" charset="0"/>
                </a:rPr>
                <a:t>Образец правильного заполнения </a:t>
              </a:r>
              <a:r>
                <a:rPr lang="ru-RU" sz="1200" dirty="0" smtClean="0">
                  <a:solidFill>
                    <a:srgbClr val="00B050"/>
                  </a:solidFill>
                  <a:latin typeface="Arial Black" panose="020B0A04020102020204" pitchFamily="34" charset="0"/>
                </a:rPr>
                <a:t/>
              </a:r>
              <a:br>
                <a:rPr lang="ru-RU" sz="1200" dirty="0" smtClean="0">
                  <a:solidFill>
                    <a:srgbClr val="00B050"/>
                  </a:solidFill>
                  <a:latin typeface="Arial Black" panose="020B0A04020102020204" pitchFamily="34" charset="0"/>
                </a:rPr>
              </a:br>
              <a:endParaRPr lang="ru-RU" sz="1200" dirty="0">
                <a:solidFill>
                  <a:srgbClr val="00B050"/>
                </a:solidFill>
                <a:latin typeface="Arial Black" panose="020B0A04020102020204" pitchFamily="34" charset="0"/>
              </a:endParaRPr>
            </a:p>
          </p:txBody>
        </p:sp>
        <p:pic>
          <p:nvPicPr>
            <p:cNvPr id="9" name="Объект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8" y="795245"/>
              <a:ext cx="4454201" cy="4310470"/>
            </a:xfrm>
            <a:prstGeom prst="rect">
              <a:avLst/>
            </a:prstGeom>
          </p:spPr>
        </p:pic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212" y="3525011"/>
            <a:ext cx="3561252" cy="2278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722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9613" y="-17567"/>
            <a:ext cx="8229600" cy="1143000"/>
          </a:xfrm>
        </p:spPr>
        <p:txBody>
          <a:bodyPr>
            <a:normAutofit fontScale="90000"/>
          </a:bodyPr>
          <a:lstStyle/>
          <a:p>
            <a:pPr lvl="0"/>
            <a:r>
              <a:rPr lang="ru-RU" cap="all" dirty="0" smtClean="0">
                <a:latin typeface="Arial Black" panose="020B0A04020102020204" pitchFamily="34" charset="0"/>
                <a:cs typeface="Times New Roman"/>
              </a:rPr>
              <a:t/>
            </a:r>
            <a:br>
              <a:rPr lang="ru-RU" cap="all" dirty="0" smtClean="0">
                <a:latin typeface="Arial Black" panose="020B0A04020102020204" pitchFamily="34" charset="0"/>
                <a:cs typeface="Times New Roman"/>
              </a:rPr>
            </a:br>
            <a:endParaRPr lang="ru-RU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107504" y="68627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 fontScale="82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cap="all" dirty="0" smtClean="0">
                <a:latin typeface="Arial Black" panose="020B0A04020102020204" pitchFamily="34" charset="0"/>
                <a:cs typeface="Times New Roman"/>
              </a:rPr>
              <a:t>Типичные нарушения при заполнении раздела 3. </a:t>
            </a:r>
            <a:br>
              <a:rPr lang="ru-RU" sz="2400" cap="all" dirty="0" smtClean="0">
                <a:latin typeface="Arial Black" panose="020B0A04020102020204" pitchFamily="34" charset="0"/>
                <a:cs typeface="Times New Roman"/>
              </a:rPr>
            </a:br>
            <a:r>
              <a:rPr lang="ru-RU" sz="2400" cap="all" dirty="0" smtClean="0">
                <a:latin typeface="Arial Black" panose="020B0A04020102020204" pitchFamily="34" charset="0"/>
                <a:cs typeface="Times New Roman"/>
              </a:rPr>
              <a:t>«сведения об имуществе»</a:t>
            </a:r>
            <a:r>
              <a:rPr lang="ru-RU" cap="all" dirty="0" smtClean="0">
                <a:latin typeface="Arial Black" panose="020B0A04020102020204" pitchFamily="34" charset="0"/>
                <a:cs typeface="Times New Roman"/>
              </a:rPr>
              <a:t/>
            </a:r>
            <a:br>
              <a:rPr lang="ru-RU" cap="all" dirty="0" smtClean="0">
                <a:latin typeface="Arial Black" panose="020B0A04020102020204" pitchFamily="34" charset="0"/>
                <a:cs typeface="Times New Roman"/>
              </a:rPr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1137353"/>
            <a:ext cx="4464496" cy="56729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10394" y="1211627"/>
            <a:ext cx="3496470" cy="3488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ru-RU" sz="1300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Образец правильного заполнения </a:t>
            </a:r>
            <a:r>
              <a:rPr lang="ru-RU" sz="1200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/>
            </a:r>
            <a:br>
              <a:rPr lang="ru-RU" sz="1200" dirty="0" smtClean="0">
                <a:solidFill>
                  <a:srgbClr val="00B050"/>
                </a:solidFill>
                <a:latin typeface="Arial Black" panose="020B0A04020102020204" pitchFamily="34" charset="0"/>
              </a:rPr>
            </a:br>
            <a:endParaRPr lang="ru-RU" sz="1200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59059" y="1137352"/>
            <a:ext cx="4320480" cy="3185220"/>
          </a:xfrm>
          <a:prstGeom prst="roundRect">
            <a:avLst>
              <a:gd name="adj" fmla="val 291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Не </a:t>
            </a:r>
            <a:r>
              <a:rPr lang="ru-RU" sz="1600" dirty="0" smtClean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указываются:</a:t>
            </a:r>
          </a:p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ru-RU" sz="800" dirty="0" smtClean="0">
              <a:solidFill>
                <a:prstClr val="black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ru-RU" sz="200" dirty="0">
              <a:solidFill>
                <a:prstClr val="black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ведения о транспортных средствах;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св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дения о виде, годе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изготовления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и месте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регистрации транспортного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средства;</a:t>
            </a:r>
          </a:p>
          <a:p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сведения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о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неиспользуемых транспортных средствах,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право собственности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на которые не прекращено (автомобили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, переданные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пользование другому лицу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без переоформления; переданные по доверенности), находящиеся в угоне, негодные к эксплуатации, сгоревшие и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т.п.,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но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не снятые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учета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регистрационных подразделениях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ГИБДД</a:t>
            </a:r>
          </a:p>
          <a:p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сведения о приобретенном транспортном средстве, </a:t>
            </a:r>
            <a:b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но еще не поставленном на учет в ГИБДД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86" y="1604797"/>
            <a:ext cx="4306733" cy="4128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156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5199" y="260648"/>
            <a:ext cx="8951297" cy="1143000"/>
          </a:xfrm>
        </p:spPr>
        <p:txBody>
          <a:bodyPr>
            <a:normAutofit/>
          </a:bodyPr>
          <a:lstStyle/>
          <a:p>
            <a:pPr lvl="0"/>
            <a:r>
              <a:rPr lang="ru-RU" sz="1800" cap="all" dirty="0" smtClean="0">
                <a:latin typeface="Arial Black" panose="020B0A04020102020204" pitchFamily="34" charset="0"/>
                <a:cs typeface="Times New Roman"/>
              </a:rPr>
              <a:t>Типичные нарушения при заполнении раздела 4. </a:t>
            </a:r>
            <a:br>
              <a:rPr lang="ru-RU" sz="1800" cap="all" dirty="0" smtClean="0">
                <a:latin typeface="Arial Black" panose="020B0A04020102020204" pitchFamily="34" charset="0"/>
                <a:cs typeface="Times New Roman"/>
              </a:rPr>
            </a:br>
            <a:r>
              <a:rPr lang="ru-RU" sz="1800" cap="all" dirty="0">
                <a:latin typeface="Arial Black" panose="020B0A04020102020204" pitchFamily="34" charset="0"/>
                <a:cs typeface="Times New Roman"/>
              </a:rPr>
              <a:t>«сведения о счетах в банках и иных кредитных организациях»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788024" y="1988840"/>
            <a:ext cx="4248472" cy="1693605"/>
          </a:xfrm>
          <a:prstGeom prst="roundRect">
            <a:avLst>
              <a:gd name="adj" fmla="val 291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Не </a:t>
            </a:r>
            <a:r>
              <a:rPr lang="ru-RU" sz="1600" dirty="0" smtClean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указываются:</a:t>
            </a:r>
          </a:p>
          <a:p>
            <a:pPr marL="95250" lvl="0"/>
            <a:endParaRPr lang="ru-RU" sz="3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сведения </a:t>
            </a:r>
            <a:r>
              <a:rPr lang="ru-RU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банковских </a:t>
            </a:r>
            <a:r>
              <a:rPr lang="ru-RU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счетах; </a:t>
            </a:r>
          </a:p>
          <a:p>
            <a:pPr lvl="0"/>
            <a:endParaRPr lang="ru-RU" sz="3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ru-RU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аименование и адрес банка или иной кредитной организации;</a:t>
            </a:r>
          </a:p>
          <a:p>
            <a:pPr lvl="0"/>
            <a:endParaRPr lang="ru-RU" sz="3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ведения о виде и валюте счета;</a:t>
            </a:r>
          </a:p>
          <a:p>
            <a:pPr lvl="0"/>
            <a:endParaRPr lang="ru-RU" sz="3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ведения о дате открытия счета;</a:t>
            </a:r>
          </a:p>
          <a:p>
            <a:pPr lvl="0"/>
            <a:endParaRPr lang="ru-RU" sz="3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ведения об остатке на счете; </a:t>
            </a:r>
            <a:endParaRPr lang="ru-RU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5270" y="1793407"/>
            <a:ext cx="4568738" cy="501684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788024" y="3813043"/>
            <a:ext cx="4248472" cy="1351776"/>
          </a:xfrm>
          <a:prstGeom prst="roundRect">
            <a:avLst>
              <a:gd name="adj" fmla="val 291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85725" lvl="0" indent="-85725">
              <a:buFont typeface="Arial" panose="020B0604020202020204" pitchFamily="34" charset="0"/>
              <a:buChar char="•"/>
            </a:pPr>
            <a:endParaRPr lang="ru-RU" sz="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Указывается неверно </a:t>
            </a:r>
            <a:r>
              <a:rPr lang="ru-RU" sz="1400" dirty="0" smtClean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:</a:t>
            </a:r>
          </a:p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ru-RU" sz="300" dirty="0" smtClean="0">
              <a:solidFill>
                <a:prstClr val="black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lvl="0">
              <a:buClr>
                <a:srgbClr val="FF0000"/>
              </a:buClr>
            </a:pPr>
            <a:endParaRPr lang="ru-RU" sz="200" dirty="0">
              <a:solidFill>
                <a:prstClr val="black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умма поступивших на счет денежных средств (необходимо указывать общую сумму денежных поступлений на счет в случае, если указанная сумма превышает общий доход лица и супруга(и) за отчетный период и два предшествующих ему года)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9" y="1793407"/>
            <a:ext cx="4558809" cy="500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332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Группа 38"/>
          <p:cNvGrpSpPr/>
          <p:nvPr/>
        </p:nvGrpSpPr>
        <p:grpSpPr>
          <a:xfrm>
            <a:off x="4788024" y="1567877"/>
            <a:ext cx="4176464" cy="3301283"/>
            <a:chOff x="4788024" y="1175908"/>
            <a:chExt cx="4176464" cy="2475962"/>
          </a:xfrm>
        </p:grpSpPr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6105" y="1545240"/>
              <a:ext cx="4032406" cy="1989790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7812360" y="1175908"/>
              <a:ext cx="95410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>
                  <a:solidFill>
                    <a:srgbClr val="00B050"/>
                  </a:solidFill>
                  <a:latin typeface="Arial Black" panose="020B0A04020102020204" pitchFamily="34" charset="0"/>
                </a:rPr>
                <a:t>верно</a:t>
              </a:r>
              <a:endParaRPr lang="ru-RU" dirty="0">
                <a:solidFill>
                  <a:srgbClr val="00B05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37" name="Прямоугольник 36"/>
            <p:cNvSpPr/>
            <p:nvPr/>
          </p:nvSpPr>
          <p:spPr>
            <a:xfrm>
              <a:off x="4788024" y="1243990"/>
              <a:ext cx="4176464" cy="2407880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9335" y="644691"/>
            <a:ext cx="8229600" cy="1618191"/>
          </a:xfrm>
        </p:spPr>
        <p:txBody>
          <a:bodyPr>
            <a:normAutofit fontScale="90000"/>
          </a:bodyPr>
          <a:lstStyle/>
          <a:p>
            <a:pPr lvl="0"/>
            <a:r>
              <a:rPr lang="ru-RU" sz="1800" cap="all" dirty="0" smtClean="0">
                <a:latin typeface="Arial Black" panose="020B0A04020102020204" pitchFamily="34" charset="0"/>
                <a:cs typeface="Times New Roman"/>
              </a:rPr>
              <a:t>Примеры заполнения раздела 7.</a:t>
            </a:r>
            <a:br>
              <a:rPr lang="ru-RU" sz="1800" cap="all" dirty="0" smtClean="0">
                <a:latin typeface="Arial Black" panose="020B0A04020102020204" pitchFamily="34" charset="0"/>
                <a:cs typeface="Times New Roman"/>
              </a:rPr>
            </a:br>
            <a:r>
              <a:rPr lang="ru-RU" sz="1800" cap="all" dirty="0" smtClean="0">
                <a:latin typeface="Arial Black" panose="020B0A04020102020204" pitchFamily="34" charset="0"/>
                <a:cs typeface="Times New Roman"/>
              </a:rPr>
              <a:t>«Сведения о недвижимом имуществе, транспортных средствах и ценных бумагах, отчужденных в течение отчетного периода в результате безвозмездной сделки»</a:t>
            </a:r>
            <a:r>
              <a:rPr lang="ru-RU" cap="all" dirty="0" smtClean="0">
                <a:latin typeface="Arial Black" panose="020B0A04020102020204" pitchFamily="34" charset="0"/>
                <a:cs typeface="Times New Roman"/>
              </a:rPr>
              <a:t/>
            </a:r>
            <a:br>
              <a:rPr lang="ru-RU" cap="all" dirty="0" smtClean="0">
                <a:latin typeface="Arial Black" panose="020B0A04020102020204" pitchFamily="34" charset="0"/>
                <a:cs typeface="Times New Roman"/>
              </a:rPr>
            </a:b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3529013" y="5061182"/>
            <a:ext cx="3971636" cy="71508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269875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необходимо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указывать сведения об имуществе, отчужденном в результате безвозмездной сделки (дарение, завещание, утилизация имущества)</a:t>
            </a: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031106"/>
            <a:ext cx="2736304" cy="179681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658653"/>
            <a:ext cx="4104456" cy="325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028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084981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700" b="1" dirty="0" smtClean="0">
                <a:latin typeface="Century" panose="02040604050505020304" pitchFamily="18" charset="0"/>
              </a:rPr>
              <a:t>Основные аспекты  декларационной кампании</a:t>
            </a:r>
            <a:r>
              <a:rPr lang="ru-RU" sz="3100" b="1" dirty="0" smtClean="0">
                <a:latin typeface="Century" panose="02040604050505020304" pitchFamily="18" charset="0"/>
              </a:rPr>
              <a:t/>
            </a:r>
            <a:br>
              <a:rPr lang="ru-RU" sz="3100" b="1" dirty="0" smtClean="0">
                <a:latin typeface="Century" panose="02040604050505020304" pitchFamily="18" charset="0"/>
              </a:rPr>
            </a:br>
            <a:r>
              <a:rPr lang="ru-RU" sz="2000" b="1" dirty="0">
                <a:latin typeface="Century" panose="02040604050505020304" pitchFamily="18" charset="0"/>
              </a:rPr>
              <a:t>3</a:t>
            </a:r>
            <a:r>
              <a:rPr lang="ru-RU" sz="2000" b="1" dirty="0" smtClean="0">
                <a:latin typeface="Century" panose="02040604050505020304" pitchFamily="18" charset="0"/>
              </a:rPr>
              <a:t>. </a:t>
            </a:r>
            <a:r>
              <a:rPr lang="ru-RU" sz="2200" b="1" dirty="0">
                <a:latin typeface="Century" panose="02040604050505020304" pitchFamily="18" charset="0"/>
              </a:rPr>
              <a:t>Сроки представления сведений</a:t>
            </a:r>
            <a:br>
              <a:rPr lang="ru-RU" sz="2200" b="1" dirty="0">
                <a:latin typeface="Century" panose="02040604050505020304" pitchFamily="18" charset="0"/>
              </a:rPr>
            </a:br>
            <a:r>
              <a:rPr lang="ru-RU" sz="3100" b="1" dirty="0" smtClean="0"/>
              <a:t/>
            </a:r>
            <a:br>
              <a:rPr lang="ru-RU" sz="3100" b="1" dirty="0" smtClean="0"/>
            </a:br>
            <a:endParaRPr lang="ru-RU" sz="3100" b="1" dirty="0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323528" y="1340768"/>
            <a:ext cx="2808312" cy="3024336"/>
          </a:xfrm>
        </p:spPr>
        <p:txBody>
          <a:bodyPr>
            <a:normAutofit fontScale="925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Century" panose="02040604050505020304" pitchFamily="18" charset="0"/>
              </a:rPr>
              <a:t>Граждане, при подаче документов для наделения полномочиями по должности, назначения или избрания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Century" panose="02040604050505020304" pitchFamily="18" charset="0"/>
              </a:rPr>
              <a:t>на должность представляют сведения (без заполнения </a:t>
            </a:r>
            <a:r>
              <a:rPr lang="ru-RU" sz="1400" dirty="0" smtClean="0">
                <a:latin typeface="Century" panose="02040604050505020304" pitchFamily="18" charset="0"/>
                <a:hlinkClick r:id="rId3"/>
              </a:rPr>
              <a:t>раздела 2</a:t>
            </a:r>
            <a:r>
              <a:rPr lang="ru-RU" sz="1400" dirty="0" smtClean="0">
                <a:latin typeface="Century" panose="02040604050505020304" pitchFamily="18" charset="0"/>
              </a:rPr>
              <a:t>)</a:t>
            </a:r>
          </a:p>
          <a:p>
            <a:pPr marL="0" indent="0">
              <a:spcBef>
                <a:spcPts val="0"/>
              </a:spcBef>
              <a:buNone/>
            </a:pP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b="1" dirty="0" smtClean="0">
                <a:latin typeface="Century" panose="02040604050505020304" pitchFamily="18" charset="0"/>
              </a:rPr>
              <a:t>на 1-е число месяца, предшествующего месяцу подачи документов </a:t>
            </a:r>
          </a:p>
          <a:p>
            <a:pPr marL="0" indent="0">
              <a:buNone/>
            </a:pPr>
            <a:endParaRPr lang="ru-RU" sz="1400" dirty="0" smtClean="0"/>
          </a:p>
        </p:txBody>
      </p:sp>
      <p:sp>
        <p:nvSpPr>
          <p:cNvPr id="12" name="Объект 11"/>
          <p:cNvSpPr>
            <a:spLocks noGrp="1"/>
          </p:cNvSpPr>
          <p:nvPr>
            <p:ph sz="half" idx="2"/>
          </p:nvPr>
        </p:nvSpPr>
        <p:spPr>
          <a:xfrm>
            <a:off x="3419872" y="1340769"/>
            <a:ext cx="2448272" cy="2448271"/>
          </a:xfrm>
        </p:spPr>
        <p:txBody>
          <a:bodyPr>
            <a:normAutofit fontScale="925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1400" dirty="0">
                <a:latin typeface="Century" panose="02040604050505020304" pitchFamily="18" charset="0"/>
              </a:rPr>
              <a:t>Г</a:t>
            </a:r>
            <a:r>
              <a:rPr lang="ru-RU" sz="1400" dirty="0" smtClean="0">
                <a:latin typeface="Century" panose="02040604050505020304" pitchFamily="18" charset="0"/>
              </a:rPr>
              <a:t>осударственные </a:t>
            </a:r>
            <a:r>
              <a:rPr lang="ru-RU" sz="1400" dirty="0">
                <a:latin typeface="Century" panose="02040604050505020304" pitchFamily="18" charset="0"/>
              </a:rPr>
              <a:t>служащие, государственные гражданские служащие, муниципальные </a:t>
            </a:r>
            <a:r>
              <a:rPr lang="ru-RU" sz="1400" dirty="0" smtClean="0">
                <a:latin typeface="Century" panose="02040604050505020304" pitchFamily="18" charset="0"/>
              </a:rPr>
              <a:t>служащие  </a:t>
            </a:r>
          </a:p>
          <a:p>
            <a:pPr marL="0" indent="0">
              <a:spcBef>
                <a:spcPts val="0"/>
              </a:spcBef>
              <a:buNone/>
            </a:pP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400" dirty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b="1" dirty="0" smtClean="0">
                <a:latin typeface="Century" panose="02040604050505020304" pitchFamily="18" charset="0"/>
              </a:rPr>
              <a:t>ежегодно</a:t>
            </a:r>
            <a:r>
              <a:rPr lang="ru-RU" sz="1400" b="1" dirty="0">
                <a:latin typeface="Century" panose="02040604050505020304" pitchFamily="18" charset="0"/>
              </a:rPr>
              <a:t>, начиная </a:t>
            </a:r>
            <a:endParaRPr lang="ru-RU" sz="1400" b="1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b="1" dirty="0" smtClean="0">
                <a:latin typeface="Century" panose="02040604050505020304" pitchFamily="18" charset="0"/>
              </a:rPr>
              <a:t>с </a:t>
            </a:r>
            <a:r>
              <a:rPr lang="ru-RU" sz="1400" b="1" dirty="0">
                <a:latin typeface="Century" panose="02040604050505020304" pitchFamily="18" charset="0"/>
              </a:rPr>
              <a:t>1 января года, следующего за отчетным и не позднее </a:t>
            </a:r>
            <a:endParaRPr lang="ru-RU" sz="1400" b="1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b="1" dirty="0" smtClean="0">
                <a:latin typeface="Century" panose="02040604050505020304" pitchFamily="18" charset="0"/>
              </a:rPr>
              <a:t>30 </a:t>
            </a:r>
            <a:r>
              <a:rPr lang="ru-RU" sz="1400" b="1" dirty="0">
                <a:latin typeface="Century" panose="02040604050505020304" pitchFamily="18" charset="0"/>
              </a:rPr>
              <a:t>апреля года, следующего за отчетным </a:t>
            </a:r>
            <a:endParaRPr lang="ru-RU" sz="1400" b="1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400" dirty="0"/>
          </a:p>
        </p:txBody>
      </p:sp>
      <p:sp>
        <p:nvSpPr>
          <p:cNvPr id="2" name="TextBox 1"/>
          <p:cNvSpPr txBox="1"/>
          <p:nvPr/>
        </p:nvSpPr>
        <p:spPr>
          <a:xfrm>
            <a:off x="6372200" y="1316241"/>
            <a:ext cx="241226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Century" panose="02040604050505020304" pitchFamily="18" charset="0"/>
              </a:rPr>
              <a:t>Лица, замещающие государственные должности, лица, замещающие муниципальные должности  </a:t>
            </a:r>
          </a:p>
          <a:p>
            <a:endParaRPr lang="ru-RU" sz="1400" b="1" dirty="0" smtClean="0">
              <a:latin typeface="Century" panose="02040604050505020304" pitchFamily="18" charset="0"/>
            </a:endParaRPr>
          </a:p>
          <a:p>
            <a:endParaRPr lang="ru-RU" sz="1400" b="1" dirty="0" smtClean="0">
              <a:latin typeface="Century" panose="02040604050505020304" pitchFamily="18" charset="0"/>
            </a:endParaRPr>
          </a:p>
          <a:p>
            <a:r>
              <a:rPr lang="ru-RU" sz="1400" b="1" dirty="0">
                <a:latin typeface="Century" panose="02040604050505020304" pitchFamily="18" charset="0"/>
              </a:rPr>
              <a:t>ежегодно, начиная </a:t>
            </a:r>
          </a:p>
          <a:p>
            <a:r>
              <a:rPr lang="ru-RU" sz="1400" b="1" dirty="0">
                <a:latin typeface="Century" panose="02040604050505020304" pitchFamily="18" charset="0"/>
              </a:rPr>
              <a:t>с 1 января года, следующего за отчетным </a:t>
            </a:r>
            <a:r>
              <a:rPr lang="ru-RU" sz="1400" b="1" dirty="0" smtClean="0">
                <a:latin typeface="Century" panose="02040604050505020304" pitchFamily="18" charset="0"/>
              </a:rPr>
              <a:t>не позднее </a:t>
            </a:r>
          </a:p>
          <a:p>
            <a:r>
              <a:rPr lang="ru-RU" sz="1400" b="1" dirty="0" smtClean="0">
                <a:latin typeface="Century" panose="02040604050505020304" pitchFamily="18" charset="0"/>
              </a:rPr>
              <a:t>01 апреля года, следующего за отчетным</a:t>
            </a:r>
          </a:p>
          <a:p>
            <a:endParaRPr lang="ru-RU" sz="1400" b="1" dirty="0" smtClean="0"/>
          </a:p>
          <a:p>
            <a:endParaRPr lang="ru-RU" sz="1400" b="1" dirty="0" smtClean="0"/>
          </a:p>
          <a:p>
            <a:endParaRPr lang="ru-RU" sz="1400" b="1" dirty="0"/>
          </a:p>
          <a:p>
            <a:endParaRPr lang="ru-RU" sz="14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02966" y="5629670"/>
            <a:ext cx="8481502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  <a:latin typeface="Century" panose="02040604050505020304" pitchFamily="18" charset="0"/>
              </a:rPr>
              <a:t>Внимание! </a:t>
            </a:r>
          </a:p>
          <a:p>
            <a:r>
              <a:rPr lang="ru-RU" sz="1600" dirty="0" smtClean="0">
                <a:latin typeface="Century" panose="02040604050505020304" pitchFamily="18" charset="0"/>
              </a:rPr>
              <a:t>Если </a:t>
            </a:r>
            <a:r>
              <a:rPr lang="ru-RU" sz="1600" dirty="0">
                <a:latin typeface="Century" panose="02040604050505020304" pitchFamily="18" charset="0"/>
              </a:rPr>
              <a:t>последний день срока представления сведений приходится на нерабочий </a:t>
            </a:r>
            <a:r>
              <a:rPr lang="ru-RU" sz="1600" dirty="0" smtClean="0">
                <a:latin typeface="Century" panose="02040604050505020304" pitchFamily="18" charset="0"/>
              </a:rPr>
              <a:t>день, то </a:t>
            </a:r>
            <a:r>
              <a:rPr lang="ru-RU" sz="1600" dirty="0">
                <a:latin typeface="Century" panose="02040604050505020304" pitchFamily="18" charset="0"/>
              </a:rPr>
              <a:t>сведения представляются в последний рабочий день. </a:t>
            </a:r>
            <a:br>
              <a:rPr lang="ru-RU" sz="1600" dirty="0">
                <a:latin typeface="Century" panose="02040604050505020304" pitchFamily="18" charset="0"/>
              </a:rPr>
            </a:br>
            <a:r>
              <a:rPr lang="ru-RU" sz="1600" dirty="0">
                <a:latin typeface="Century" panose="02040604050505020304" pitchFamily="18" charset="0"/>
              </a:rPr>
              <a:t>В нерабочий день сведения направляются посредством почтовой связи.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2052" name="Picture 4" descr="C:\Users\KibarochkinaEA\Desktop\Семинар МАЙ 2022\Кандидаты на должность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933056"/>
            <a:ext cx="2294384" cy="1513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KibarochkinaEA\Desktop\Семинар МАЙ 2022\Муницип гр служащие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829" y="3933056"/>
            <a:ext cx="2628900" cy="1513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KibarochkinaEA\Desktop\Семинар МАЙ 2022\1611972336_52-p-foni-s-chinovnikami-5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933056"/>
            <a:ext cx="2304256" cy="1513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015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fill="hold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Century" panose="02040604050505020304" pitchFamily="18" charset="0"/>
              </a:rPr>
              <a:t>Работа с СПО «Справки БК»</a:t>
            </a:r>
            <a:endParaRPr lang="ru-RU" sz="2800" b="1" dirty="0">
              <a:latin typeface="Century" panose="020406040505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556792"/>
            <a:ext cx="8784976" cy="5040560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0"/>
              </a:spcBef>
            </a:pPr>
            <a:r>
              <a:rPr lang="ru-RU" sz="1400" dirty="0" smtClean="0">
                <a:latin typeface="Century" panose="02040604050505020304" pitchFamily="18" charset="0"/>
              </a:rPr>
              <a:t>Для </a:t>
            </a:r>
            <a:r>
              <a:rPr lang="ru-RU" sz="1400" dirty="0">
                <a:latin typeface="Century" panose="02040604050505020304" pitchFamily="18" charset="0"/>
              </a:rPr>
              <a:t>печати справок используется лазерный принтер, </a:t>
            </a: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Century" panose="02040604050505020304" pitchFamily="18" charset="0"/>
              </a:rPr>
              <a:t>       обеспечивающий </a:t>
            </a:r>
            <a:r>
              <a:rPr lang="ru-RU" sz="1400" dirty="0">
                <a:latin typeface="Century" panose="02040604050505020304" pitchFamily="18" charset="0"/>
              </a:rPr>
              <a:t>качественную </a:t>
            </a:r>
            <a:r>
              <a:rPr lang="ru-RU" sz="1400" dirty="0" smtClean="0">
                <a:latin typeface="Century" panose="02040604050505020304" pitchFamily="18" charset="0"/>
              </a:rPr>
              <a:t>печать. Не </a:t>
            </a:r>
            <a:r>
              <a:rPr lang="ru-RU" sz="1400" dirty="0">
                <a:latin typeface="Century" panose="02040604050505020304" pitchFamily="18" charset="0"/>
              </a:rPr>
              <a:t>допускаются </a:t>
            </a: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Century" panose="02040604050505020304" pitchFamily="18" charset="0"/>
              </a:rPr>
              <a:t>       дефекты </a:t>
            </a:r>
            <a:r>
              <a:rPr lang="ru-RU" sz="1400" dirty="0">
                <a:latin typeface="Century" panose="02040604050505020304" pitchFamily="18" charset="0"/>
              </a:rPr>
              <a:t>печати в виде полос, </a:t>
            </a:r>
            <a:r>
              <a:rPr lang="ru-RU" sz="1400" dirty="0" smtClean="0">
                <a:latin typeface="Century" panose="02040604050505020304" pitchFamily="18" charset="0"/>
              </a:rPr>
              <a:t>пятен </a:t>
            </a:r>
            <a:r>
              <a:rPr lang="ru-RU" sz="1400" dirty="0">
                <a:latin typeface="Century" panose="02040604050505020304" pitchFamily="18" charset="0"/>
              </a:rPr>
              <a:t>(при дефектах барабана </a:t>
            </a: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Century" panose="02040604050505020304" pitchFamily="18" charset="0"/>
              </a:rPr>
              <a:t>       или </a:t>
            </a:r>
            <a:r>
              <a:rPr lang="ru-RU" sz="1400" dirty="0">
                <a:latin typeface="Century" panose="02040604050505020304" pitchFamily="18" charset="0"/>
              </a:rPr>
              <a:t>картриджа принтера</a:t>
            </a:r>
            <a:r>
              <a:rPr lang="ru-RU" sz="1400" dirty="0" smtClean="0">
                <a:latin typeface="Century" panose="02040604050505020304" pitchFamily="18" charset="0"/>
              </a:rPr>
              <a:t>)</a:t>
            </a:r>
          </a:p>
          <a:p>
            <a:pPr marL="0" indent="0">
              <a:spcBef>
                <a:spcPts val="0"/>
              </a:spcBef>
              <a:buNone/>
            </a:pPr>
            <a:endParaRPr lang="ru-RU" sz="1400" dirty="0">
              <a:latin typeface="Century" panose="02040604050505020304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ru-RU" sz="1400" dirty="0">
                <a:latin typeface="Century" panose="02040604050505020304" pitchFamily="18" charset="0"/>
              </a:rPr>
              <a:t>Не допускается наличие подписи и пометок на линейных </a:t>
            </a: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Century" panose="02040604050505020304" pitchFamily="18" charset="0"/>
              </a:rPr>
              <a:t>        и </a:t>
            </a:r>
            <a:r>
              <a:rPr lang="ru-RU" sz="1400" dirty="0">
                <a:latin typeface="Century" panose="02040604050505020304" pitchFamily="18" charset="0"/>
              </a:rPr>
              <a:t>двумерных </a:t>
            </a:r>
            <a:r>
              <a:rPr lang="ru-RU" sz="1400" dirty="0" smtClean="0">
                <a:latin typeface="Century" panose="02040604050505020304" pitchFamily="18" charset="0"/>
              </a:rPr>
              <a:t>штрих-кодах (</a:t>
            </a:r>
            <a:r>
              <a:rPr lang="ru-RU" sz="1400" dirty="0">
                <a:latin typeface="Century" panose="02040604050505020304" pitchFamily="18" charset="0"/>
              </a:rPr>
              <a:t>подпись на справке может быть </a:t>
            </a: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Century" panose="02040604050505020304" pitchFamily="18" charset="0"/>
              </a:rPr>
              <a:t>        поставлена </a:t>
            </a:r>
            <a:r>
              <a:rPr lang="ru-RU" sz="1400" dirty="0">
                <a:latin typeface="Century" panose="02040604050505020304" pitchFamily="18" charset="0"/>
              </a:rPr>
              <a:t>в правом нижнем углу всех страниц, кроме </a:t>
            </a: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Century" panose="02040604050505020304" pitchFamily="18" charset="0"/>
              </a:rPr>
              <a:t>        последней</a:t>
            </a:r>
            <a:r>
              <a:rPr lang="ru-RU" sz="1400" dirty="0">
                <a:latin typeface="Century" panose="02040604050505020304" pitchFamily="18" charset="0"/>
              </a:rPr>
              <a:t>: </a:t>
            </a:r>
            <a:r>
              <a:rPr lang="ru-RU" sz="1400" dirty="0" smtClean="0">
                <a:latin typeface="Century" panose="02040604050505020304" pitchFamily="18" charset="0"/>
              </a:rPr>
              <a:t>на </a:t>
            </a:r>
            <a:r>
              <a:rPr lang="ru-RU" sz="1400" dirty="0">
                <a:latin typeface="Century" panose="02040604050505020304" pitchFamily="18" charset="0"/>
              </a:rPr>
              <a:t>последней странице подпись ставится </a:t>
            </a: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Century" panose="02040604050505020304" pitchFamily="18" charset="0"/>
              </a:rPr>
              <a:t>        в </a:t>
            </a:r>
            <a:r>
              <a:rPr lang="ru-RU" sz="1400" dirty="0">
                <a:latin typeface="Century" panose="02040604050505020304" pitchFamily="18" charset="0"/>
              </a:rPr>
              <a:t>специально </a:t>
            </a:r>
            <a:r>
              <a:rPr lang="ru-RU" sz="1400" dirty="0" smtClean="0">
                <a:latin typeface="Century" panose="02040604050505020304" pitchFamily="18" charset="0"/>
              </a:rPr>
              <a:t>отведенном </a:t>
            </a:r>
            <a:r>
              <a:rPr lang="ru-RU" sz="1400" dirty="0">
                <a:latin typeface="Century" panose="02040604050505020304" pitchFamily="18" charset="0"/>
              </a:rPr>
              <a:t>месте</a:t>
            </a:r>
            <a:r>
              <a:rPr lang="ru-RU" sz="1400" dirty="0" smtClean="0">
                <a:latin typeface="Century" panose="02040604050505020304" pitchFamily="18" charset="0"/>
              </a:rPr>
              <a:t>)</a:t>
            </a:r>
          </a:p>
          <a:p>
            <a:pPr marL="0" indent="0">
              <a:spcBef>
                <a:spcPts val="0"/>
              </a:spcBef>
              <a:buNone/>
            </a:pPr>
            <a:endParaRPr lang="ru-RU" sz="1400" dirty="0">
              <a:latin typeface="Century" panose="02040604050505020304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ru-RU" sz="1400" dirty="0">
                <a:latin typeface="Century" panose="02040604050505020304" pitchFamily="18" charset="0"/>
              </a:rPr>
              <a:t>Не допускаются рукописные </a:t>
            </a:r>
            <a:r>
              <a:rPr lang="ru-RU" sz="1400" dirty="0" smtClean="0">
                <a:latin typeface="Century" panose="02040604050505020304" pitchFamily="18" charset="0"/>
              </a:rPr>
              <a:t>правки</a:t>
            </a:r>
          </a:p>
          <a:p>
            <a:pPr marL="0" indent="0">
              <a:spcBef>
                <a:spcPts val="0"/>
              </a:spcBef>
              <a:buNone/>
            </a:pPr>
            <a:endParaRPr lang="ru-RU" sz="1400" dirty="0">
              <a:latin typeface="Century" panose="02040604050505020304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ru-RU" sz="1400" dirty="0">
                <a:latin typeface="Century" panose="02040604050505020304" pitchFamily="18" charset="0"/>
              </a:rPr>
              <a:t>Листы одной справки не следует менять </a:t>
            </a: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Century" panose="02040604050505020304" pitchFamily="18" charset="0"/>
              </a:rPr>
              <a:t>        или </a:t>
            </a:r>
            <a:r>
              <a:rPr lang="ru-RU" sz="1400" dirty="0">
                <a:latin typeface="Century" panose="02040604050505020304" pitchFamily="18" charset="0"/>
              </a:rPr>
              <a:t>вставлять в другие справки, даже если </a:t>
            </a: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Century" panose="02040604050505020304" pitchFamily="18" charset="0"/>
              </a:rPr>
              <a:t>        они </a:t>
            </a:r>
            <a:r>
              <a:rPr lang="ru-RU" sz="1400" dirty="0">
                <a:latin typeface="Century" panose="02040604050505020304" pitchFamily="18" charset="0"/>
              </a:rPr>
              <a:t>содержат идентичную </a:t>
            </a:r>
            <a:r>
              <a:rPr lang="ru-RU" sz="1400" dirty="0" smtClean="0">
                <a:latin typeface="Century" panose="02040604050505020304" pitchFamily="18" charset="0"/>
              </a:rPr>
              <a:t>информацию</a:t>
            </a:r>
          </a:p>
          <a:p>
            <a:pPr marL="0" indent="0">
              <a:spcBef>
                <a:spcPts val="0"/>
              </a:spcBef>
              <a:buNone/>
            </a:pPr>
            <a:endParaRPr lang="ru-RU" sz="1400" dirty="0">
              <a:latin typeface="Century" panose="02040604050505020304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ru-RU" sz="1400" dirty="0">
                <a:latin typeface="Century" panose="02040604050505020304" pitchFamily="18" charset="0"/>
              </a:rPr>
              <a:t>Справки не рекомендуется прошивать </a:t>
            </a: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Century" panose="02040604050505020304" pitchFamily="18" charset="0"/>
              </a:rPr>
              <a:t>        и </a:t>
            </a:r>
            <a:r>
              <a:rPr lang="ru-RU" sz="1400" dirty="0">
                <a:latin typeface="Century" panose="02040604050505020304" pitchFamily="18" charset="0"/>
              </a:rPr>
              <a:t>фиксировать </a:t>
            </a:r>
            <a:r>
              <a:rPr lang="ru-RU" sz="1400" dirty="0" smtClean="0">
                <a:latin typeface="Century" panose="02040604050505020304" pitchFamily="18" charset="0"/>
              </a:rPr>
              <a:t>скрепкой</a:t>
            </a:r>
          </a:p>
          <a:p>
            <a:pPr marL="0" indent="0">
              <a:spcBef>
                <a:spcPts val="0"/>
              </a:spcBef>
              <a:buNone/>
            </a:pPr>
            <a:endParaRPr lang="ru-RU" sz="1400" dirty="0">
              <a:latin typeface="Century" panose="02040604050505020304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ru-RU" sz="1400" dirty="0">
                <a:latin typeface="Century" panose="02040604050505020304" pitchFamily="18" charset="0"/>
              </a:rPr>
              <a:t>Рекомендуется обеспечить печать справки </a:t>
            </a: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Century" panose="02040604050505020304" pitchFamily="18" charset="0"/>
              </a:rPr>
              <a:t>       и </a:t>
            </a:r>
            <a:r>
              <a:rPr lang="ru-RU" sz="1400" dirty="0">
                <a:latin typeface="Century" panose="02040604050505020304" pitchFamily="18" charset="0"/>
              </a:rPr>
              <a:t>ее заверение в течение одного дня </a:t>
            </a: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400" dirty="0">
              <a:latin typeface="Century" panose="02040604050505020304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ru-RU" sz="1400" dirty="0">
                <a:latin typeface="Century" panose="02040604050505020304" pitchFamily="18" charset="0"/>
              </a:rPr>
              <a:t>Не рекомендуется осуществлять подмену листов </a:t>
            </a: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Century" panose="02040604050505020304" pitchFamily="18" charset="0"/>
              </a:rPr>
              <a:t>        справки</a:t>
            </a:r>
            <a:r>
              <a:rPr lang="ru-RU" sz="1400" dirty="0">
                <a:latin typeface="Century" panose="02040604050505020304" pitchFamily="18" charset="0"/>
              </a:rPr>
              <a:t>, листами, </a:t>
            </a:r>
            <a:r>
              <a:rPr lang="ru-RU" sz="1400" dirty="0" smtClean="0">
                <a:latin typeface="Century" panose="02040604050505020304" pitchFamily="18" charset="0"/>
              </a:rPr>
              <a:t>напечатанными в </a:t>
            </a:r>
            <a:r>
              <a:rPr lang="ru-RU" sz="1400" dirty="0">
                <a:latin typeface="Century" panose="02040604050505020304" pitchFamily="18" charset="0"/>
              </a:rPr>
              <a:t>иной момент </a:t>
            </a:r>
            <a:r>
              <a:rPr lang="ru-RU" sz="1400" dirty="0" smtClean="0">
                <a:latin typeface="Century" panose="02040604050505020304" pitchFamily="18" charset="0"/>
              </a:rPr>
              <a:t>времени</a:t>
            </a:r>
          </a:p>
          <a:p>
            <a:pPr marL="0" indent="0">
              <a:spcBef>
                <a:spcPts val="0"/>
              </a:spcBef>
              <a:buNone/>
            </a:pPr>
            <a:endParaRPr lang="ru-RU" sz="1400" dirty="0">
              <a:latin typeface="Century" panose="02040604050505020304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ru-RU" sz="1400" dirty="0">
                <a:latin typeface="Century" panose="02040604050505020304" pitchFamily="18" charset="0"/>
              </a:rPr>
              <a:t>Заявление о невозможности </a:t>
            </a:r>
            <a:r>
              <a:rPr lang="ru-RU" sz="1400" dirty="0" smtClean="0">
                <a:latin typeface="Century" panose="02040604050505020304" pitchFamily="18" charset="0"/>
              </a:rPr>
              <a:t>представить сведения подкрепляются </a:t>
            </a:r>
            <a:r>
              <a:rPr lang="ru-RU" sz="1400" dirty="0">
                <a:latin typeface="Century" panose="02040604050505020304" pitchFamily="18" charset="0"/>
              </a:rPr>
              <a:t>подтверждающими </a:t>
            </a:r>
            <a:r>
              <a:rPr lang="ru-RU" sz="1400" dirty="0" smtClean="0">
                <a:latin typeface="Century" panose="02040604050505020304" pitchFamily="18" charset="0"/>
              </a:rPr>
              <a:t>документами, общие </a:t>
            </a:r>
            <a:r>
              <a:rPr lang="ru-RU" sz="1400" dirty="0">
                <a:latin typeface="Century" panose="02040604050505020304" pitchFamily="18" charset="0"/>
              </a:rPr>
              <a:t>фразы: </a:t>
            </a:r>
            <a:r>
              <a:rPr lang="ru-RU" sz="1400" dirty="0" smtClean="0">
                <a:latin typeface="Century" panose="02040604050505020304" pitchFamily="18" charset="0"/>
              </a:rPr>
              <a:t>«</a:t>
            </a:r>
            <a:r>
              <a:rPr lang="ru-RU" sz="1400" dirty="0">
                <a:latin typeface="Century" panose="02040604050505020304" pitchFamily="18" charset="0"/>
              </a:rPr>
              <a:t>не общаемся», «не поддерживаем контакт» должны оцениваться критически</a:t>
            </a:r>
            <a:endParaRPr lang="ru-RU" sz="1400" dirty="0">
              <a:latin typeface="Century" panose="02040604050505020304" pitchFamily="18" charset="0"/>
              <a:cs typeface="Times New Roman" pitchFamily="18" charset="0"/>
            </a:endParaRPr>
          </a:p>
          <a:p>
            <a:endParaRPr lang="ru-RU" sz="1400" dirty="0">
              <a:cs typeface="Times New Roman" pitchFamily="18" charset="0"/>
            </a:endParaRPr>
          </a:p>
          <a:p>
            <a:pPr marL="0" indent="0">
              <a:buNone/>
            </a:pPr>
            <a:endParaRPr lang="ru-RU" sz="1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700808"/>
            <a:ext cx="3206130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6421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0773" y="116632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Информация о лице, представляющем сведения</a:t>
            </a:r>
            <a:endParaRPr lang="ru-RU" sz="2400" b="1" dirty="0">
              <a:latin typeface="Century" panose="020406040505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40768"/>
            <a:ext cx="4040188" cy="834107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Century" panose="02040604050505020304" pitchFamily="18" charset="0"/>
              </a:rPr>
              <a:t>При заполнении титульного листа </a:t>
            </a:r>
            <a:r>
              <a:rPr lang="ru-RU" sz="2000" dirty="0" smtClean="0">
                <a:latin typeface="Century" panose="02040604050505020304" pitchFamily="18" charset="0"/>
              </a:rPr>
              <a:t>обратите </a:t>
            </a:r>
            <a:r>
              <a:rPr lang="ru-RU" sz="2000" dirty="0">
                <a:latin typeface="Century" panose="02040604050505020304" pitchFamily="18" charset="0"/>
              </a:rPr>
              <a:t>внимание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630389"/>
          </a:xfrm>
        </p:spPr>
        <p:txBody>
          <a:bodyPr>
            <a:normAutofit fontScale="92500" lnSpcReduction="10000"/>
          </a:bodyPr>
          <a:lstStyle/>
          <a:p>
            <a:endParaRPr lang="ru-RU" sz="1400" dirty="0" smtClean="0"/>
          </a:p>
          <a:p>
            <a:r>
              <a:rPr lang="ru-RU" sz="1400" dirty="0" smtClean="0">
                <a:latin typeface="Century" panose="02040604050505020304" pitchFamily="18" charset="0"/>
              </a:rPr>
              <a:t>Заполняются данные в связи с чем подается справка </a:t>
            </a:r>
          </a:p>
          <a:p>
            <a:r>
              <a:rPr lang="ru-RU" sz="1400" dirty="0" smtClean="0">
                <a:latin typeface="Century" panose="02040604050505020304" pitchFamily="18" charset="0"/>
              </a:rPr>
              <a:t>В строке «Куда подается справка» указать наименование подразделения органа власти, ответственное за антикоррупционною работу </a:t>
            </a:r>
            <a:endParaRPr lang="ru-RU" sz="1400" dirty="0">
              <a:latin typeface="Century" panose="02040604050505020304" pitchFamily="18" charset="0"/>
            </a:endParaRPr>
          </a:p>
          <a:p>
            <a:r>
              <a:rPr lang="ru-RU" sz="1400" dirty="0" smtClean="0">
                <a:latin typeface="Century" panose="02040604050505020304" pitchFamily="18" charset="0"/>
              </a:rPr>
              <a:t>Все данные о служащем (работнике) указываются в именительном падеже                  в полном соответствии с документами</a:t>
            </a:r>
          </a:p>
          <a:p>
            <a:r>
              <a:rPr lang="ru-RU" sz="1400" dirty="0" smtClean="0">
                <a:latin typeface="Century" panose="02040604050505020304" pitchFamily="18" charset="0"/>
              </a:rPr>
              <a:t>В графе «название организации» указать официальное  название государственного органа или организации                                 (н-р: Правительство Московской области)</a:t>
            </a:r>
            <a:r>
              <a:rPr lang="ru-RU" sz="1400" dirty="0">
                <a:latin typeface="Century" panose="02040604050505020304" pitchFamily="18" charset="0"/>
              </a:rPr>
              <a:t> </a:t>
            </a:r>
            <a:endParaRPr lang="ru-RU" sz="1400" dirty="0" smtClean="0">
              <a:latin typeface="Century" panose="02040604050505020304" pitchFamily="18" charset="0"/>
            </a:endParaRPr>
          </a:p>
          <a:p>
            <a:r>
              <a:rPr lang="ru-RU" sz="1400" dirty="0" smtClean="0">
                <a:latin typeface="Century" panose="02040604050505020304" pitchFamily="18" charset="0"/>
              </a:rPr>
              <a:t>Место </a:t>
            </a:r>
            <a:r>
              <a:rPr lang="ru-RU" sz="1400" dirty="0">
                <a:latin typeface="Century" panose="02040604050505020304" pitchFamily="18" charset="0"/>
              </a:rPr>
              <a:t>работы и должность указываются </a:t>
            </a:r>
            <a:r>
              <a:rPr lang="ru-RU" sz="1400" dirty="0" smtClean="0">
                <a:latin typeface="Century" panose="02040604050505020304" pitchFamily="18" charset="0"/>
              </a:rPr>
              <a:t>                     в </a:t>
            </a:r>
            <a:r>
              <a:rPr lang="ru-RU" sz="1400" dirty="0">
                <a:latin typeface="Century" panose="02040604050505020304" pitchFamily="18" charset="0"/>
              </a:rPr>
              <a:t>соответствии с приказом о назначении и служебным контрактом </a:t>
            </a:r>
          </a:p>
          <a:p>
            <a:endParaRPr lang="ru-RU" sz="14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28800"/>
            <a:ext cx="4248472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0" b="6250"/>
          <a:stretch/>
        </p:blipFill>
        <p:spPr bwMode="auto">
          <a:xfrm>
            <a:off x="4932040" y="3284984"/>
            <a:ext cx="4211960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14620" y="5517232"/>
            <a:ext cx="87129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Century" panose="02040604050505020304" pitchFamily="18" charset="0"/>
              </a:rPr>
              <a:t>Внимание!</a:t>
            </a:r>
          </a:p>
          <a:p>
            <a:r>
              <a:rPr lang="ru-RU" sz="1600" b="1" dirty="0" smtClean="0">
                <a:latin typeface="Century" panose="02040604050505020304" pitchFamily="18" charset="0"/>
              </a:rPr>
              <a:t>Граждане</a:t>
            </a:r>
            <a:r>
              <a:rPr lang="ru-RU" sz="1600" b="1" dirty="0">
                <a:latin typeface="Century" panose="02040604050505020304" pitchFamily="18" charset="0"/>
              </a:rPr>
              <a:t>, при подаче документов для наделения полномочиями по должности, назначения или избрания </a:t>
            </a:r>
            <a:r>
              <a:rPr lang="ru-RU" sz="1600" b="1" dirty="0" smtClean="0">
                <a:latin typeface="Century" panose="02040604050505020304" pitchFamily="18" charset="0"/>
              </a:rPr>
              <a:t>на </a:t>
            </a:r>
            <a:r>
              <a:rPr lang="ru-RU" sz="1600" b="1" dirty="0">
                <a:latin typeface="Century" panose="02040604050505020304" pitchFamily="18" charset="0"/>
              </a:rPr>
              <a:t>должность представляют сведения (без заполнения раздела </a:t>
            </a:r>
            <a:r>
              <a:rPr lang="ru-RU" sz="1600" b="1" dirty="0" smtClean="0">
                <a:latin typeface="Century" panose="02040604050505020304" pitchFamily="18" charset="0"/>
              </a:rPr>
              <a:t>2) на </a:t>
            </a:r>
            <a:r>
              <a:rPr lang="ru-RU" sz="1600" b="1" dirty="0">
                <a:latin typeface="Century" panose="02040604050505020304" pitchFamily="18" charset="0"/>
              </a:rPr>
              <a:t>1-е число месяца, предшествующего месяцу подачи документов </a:t>
            </a:r>
          </a:p>
        </p:txBody>
      </p:sp>
    </p:spTree>
    <p:extLst>
      <p:ext uri="{BB962C8B-B14F-4D97-AF65-F5344CB8AC3E}">
        <p14:creationId xmlns:p14="http://schemas.microsoft.com/office/powerpoint/2010/main" val="3370673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0773" y="116632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ru-RU" sz="2000" b="1" i="1" u="sng" dirty="0">
                <a:latin typeface="Century" panose="02040604050505020304" pitchFamily="18" charset="0"/>
              </a:rPr>
              <a:t>Вопрос  1: </a:t>
            </a:r>
            <a:r>
              <a:rPr lang="ru-RU" sz="2000" b="1" i="1" dirty="0">
                <a:latin typeface="Century" panose="02040604050505020304" pitchFamily="18" charset="0"/>
              </a:rPr>
              <a:t> </a:t>
            </a:r>
            <a:r>
              <a:rPr lang="ru-RU" sz="2000" b="1" i="1" dirty="0" smtClean="0">
                <a:latin typeface="Century" panose="02040604050505020304" pitchFamily="18" charset="0"/>
              </a:rPr>
              <a:t>Какие ошибки допускаются  при заполнении титульного листа справки?</a:t>
            </a:r>
            <a:endParaRPr lang="ru-RU" sz="2000" b="1" i="1" dirty="0">
              <a:latin typeface="Century" panose="020406040505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83568" y="1340768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Century" panose="02040604050505020304" pitchFamily="18" charset="0"/>
              </a:rPr>
              <a:t>Обратите внимание:</a:t>
            </a:r>
            <a:endParaRPr lang="ru-RU" sz="2000" dirty="0">
              <a:solidFill>
                <a:srgbClr val="FF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557" y="1424232"/>
            <a:ext cx="4684821" cy="4421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79512" y="2276872"/>
            <a:ext cx="4444286" cy="4271860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ru-RU" sz="2000" dirty="0" smtClean="0">
                <a:latin typeface="Century" panose="02040604050505020304" pitchFamily="18" charset="0"/>
              </a:rPr>
              <a:t>Реквизиты </a:t>
            </a:r>
            <a:r>
              <a:rPr lang="ru-RU" sz="2000" dirty="0">
                <a:latin typeface="Century" panose="02040604050505020304" pitchFamily="18" charset="0"/>
              </a:rPr>
              <a:t>документов, удостоверяющих личность, </a:t>
            </a:r>
            <a:r>
              <a:rPr lang="ru-RU" sz="2000" dirty="0" smtClean="0">
                <a:latin typeface="Century" panose="02040604050505020304" pitchFamily="18" charset="0"/>
              </a:rPr>
              <a:t/>
            </a:r>
            <a:br>
              <a:rPr lang="ru-RU" sz="2000" dirty="0" smtClean="0">
                <a:latin typeface="Century" panose="02040604050505020304" pitchFamily="18" charset="0"/>
              </a:rPr>
            </a:br>
            <a:r>
              <a:rPr lang="ru-RU" sz="2000" dirty="0" smtClean="0">
                <a:latin typeface="Century" panose="02040604050505020304" pitchFamily="18" charset="0"/>
              </a:rPr>
              <a:t>и </a:t>
            </a:r>
            <a:r>
              <a:rPr lang="ru-RU" sz="2000" dirty="0">
                <a:latin typeface="Century" panose="02040604050505020304" pitchFamily="18" charset="0"/>
              </a:rPr>
              <a:t>СНИЛС необходимо вносить корректно согласно данным, указанным в соответствующих документах. </a:t>
            </a:r>
            <a:endParaRPr lang="ru-RU" sz="2000" dirty="0" smtClean="0">
              <a:latin typeface="Century" panose="02040604050505020304" pitchFamily="18" charset="0"/>
            </a:endParaRPr>
          </a:p>
          <a:p>
            <a:pPr marL="0" indent="0">
              <a:buNone/>
            </a:pPr>
            <a:endParaRPr lang="ru-RU" sz="2000" dirty="0" smtClean="0">
              <a:latin typeface="Century" panose="02040604050505020304" pitchFamily="18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ru-RU" sz="2000" dirty="0">
                <a:latin typeface="Century" panose="02040604050505020304" pitchFamily="18" charset="0"/>
              </a:rPr>
              <a:t>Необходимо указывать точное наименование кадрового (иного) подразделения государственного органа </a:t>
            </a:r>
            <a:r>
              <a:rPr lang="ru-RU" sz="2000" dirty="0" smtClean="0">
                <a:latin typeface="Century" panose="02040604050505020304" pitchFamily="18" charset="0"/>
              </a:rPr>
              <a:t>                или </a:t>
            </a:r>
            <a:r>
              <a:rPr lang="ru-RU" sz="2000" dirty="0">
                <a:latin typeface="Century" panose="02040604050505020304" pitchFamily="18" charset="0"/>
              </a:rPr>
              <a:t>организации, куда представляется справка.</a:t>
            </a:r>
          </a:p>
        </p:txBody>
      </p:sp>
    </p:spTree>
    <p:extLst>
      <p:ext uri="{BB962C8B-B14F-4D97-AF65-F5344CB8AC3E}">
        <p14:creationId xmlns:p14="http://schemas.microsoft.com/office/powerpoint/2010/main" val="3170667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206868"/>
            <a:ext cx="2970982" cy="2291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175532"/>
            <a:ext cx="3888432" cy="1403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12" y="260648"/>
            <a:ext cx="8856984" cy="1143000"/>
          </a:xfrm>
        </p:spPr>
        <p:txBody>
          <a:bodyPr>
            <a:noAutofit/>
          </a:bodyPr>
          <a:lstStyle/>
          <a:p>
            <a:pPr algn="l"/>
            <a:r>
              <a:rPr lang="ru-RU" sz="2000" b="1" i="1" u="sng" dirty="0" smtClean="0">
                <a:latin typeface="Century" panose="02040604050505020304" pitchFamily="18" charset="0"/>
              </a:rPr>
              <a:t>Вопрос  2: </a:t>
            </a:r>
            <a:r>
              <a:rPr lang="ru-RU" sz="2000" b="1" i="1" dirty="0" smtClean="0">
                <a:latin typeface="Century" panose="02040604050505020304" pitchFamily="18" charset="0"/>
              </a:rPr>
              <a:t> В какой графе отражаются сведения о фактическом проживании?</a:t>
            </a:r>
            <a:endParaRPr lang="ru-RU" sz="2000" b="1" i="1" dirty="0">
              <a:latin typeface="Century" panose="020406040505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512" y="1268760"/>
            <a:ext cx="871296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ru-RU" sz="2000" dirty="0">
                <a:latin typeface="Century" panose="02040604050505020304" pitchFamily="18" charset="0"/>
                <a:ea typeface="+mj-ea"/>
                <a:cs typeface="+mj-cs"/>
              </a:rPr>
              <a:t>Адреса постоянной и временной (если имеется) регистрации указываются по состоянию на дату представления справки. </a:t>
            </a:r>
            <a:r>
              <a:rPr lang="ru-RU" sz="2000" dirty="0" smtClean="0">
                <a:latin typeface="Century" panose="02040604050505020304" pitchFamily="18" charset="0"/>
                <a:ea typeface="+mj-ea"/>
                <a:cs typeface="+mj-cs"/>
              </a:rPr>
              <a:t/>
            </a:r>
            <a:br>
              <a:rPr lang="ru-RU" sz="2000" dirty="0" smtClean="0">
                <a:latin typeface="Century" panose="02040604050505020304" pitchFamily="18" charset="0"/>
                <a:ea typeface="+mj-ea"/>
                <a:cs typeface="+mj-cs"/>
              </a:rPr>
            </a:br>
            <a:endParaRPr lang="ru-RU" sz="2000" dirty="0" smtClean="0">
              <a:latin typeface="Century" panose="02040604050505020304" pitchFamily="18" charset="0"/>
              <a:ea typeface="+mj-ea"/>
              <a:cs typeface="+mj-cs"/>
            </a:endParaRPr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ru-RU" dirty="0" smtClean="0">
                <a:latin typeface="Century" panose="02040604050505020304" pitchFamily="18" charset="0"/>
                <a:ea typeface="+mj-ea"/>
                <a:cs typeface="+mj-cs"/>
              </a:rPr>
              <a:t>В </a:t>
            </a:r>
            <a:r>
              <a:rPr lang="ru-RU" dirty="0">
                <a:latin typeface="Century" panose="02040604050505020304" pitchFamily="18" charset="0"/>
                <a:ea typeface="+mj-ea"/>
                <a:cs typeface="+mj-cs"/>
              </a:rPr>
              <a:t>случае если служащий (работник), член его семьи не проживает </a:t>
            </a:r>
            <a:r>
              <a:rPr lang="ru-RU" dirty="0" smtClean="0">
                <a:latin typeface="Century" panose="02040604050505020304" pitchFamily="18" charset="0"/>
                <a:ea typeface="+mj-ea"/>
                <a:cs typeface="+mj-cs"/>
              </a:rPr>
              <a:t>                            по </a:t>
            </a:r>
            <a:r>
              <a:rPr lang="ru-RU" dirty="0">
                <a:latin typeface="Century" panose="02040604050505020304" pitchFamily="18" charset="0"/>
                <a:ea typeface="+mj-ea"/>
                <a:cs typeface="+mj-cs"/>
              </a:rPr>
              <a:t>адресу места регистрации, в качестве дополнительной </a:t>
            </a:r>
            <a:r>
              <a:rPr lang="ru-RU" dirty="0" smtClean="0">
                <a:latin typeface="Century" panose="02040604050505020304" pitchFamily="18" charset="0"/>
                <a:ea typeface="+mj-ea"/>
                <a:cs typeface="+mj-cs"/>
              </a:rPr>
              <a:t>информации              в сплывающем окне </a:t>
            </a:r>
            <a:r>
              <a:rPr lang="ru-RU" dirty="0">
                <a:latin typeface="Century" panose="02040604050505020304" pitchFamily="18" charset="0"/>
                <a:ea typeface="+mj-ea"/>
                <a:cs typeface="+mj-cs"/>
              </a:rPr>
              <a:t>указывается адрес фактического проживания. </a:t>
            </a:r>
            <a:endParaRPr lang="ru-RU" dirty="0" smtClean="0">
              <a:latin typeface="Century" panose="02040604050505020304" pitchFamily="18" charset="0"/>
              <a:ea typeface="+mj-ea"/>
              <a:cs typeface="+mj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5924" y="4610794"/>
            <a:ext cx="8496944" cy="20313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ru-RU" dirty="0">
                <a:solidFill>
                  <a:srgbClr val="FF0000"/>
                </a:solidFill>
                <a:latin typeface="Century" panose="02040604050505020304" pitchFamily="18" charset="0"/>
              </a:rPr>
              <a:t>ВНИМАНИЕ! </a:t>
            </a:r>
          </a:p>
          <a:p>
            <a:pPr>
              <a:spcBef>
                <a:spcPct val="0"/>
              </a:spcBef>
            </a:pPr>
            <a:r>
              <a:rPr lang="ru-RU" dirty="0" smtClean="0">
                <a:latin typeface="Century" panose="02040604050505020304" pitchFamily="18" charset="0"/>
              </a:rPr>
              <a:t>Если </a:t>
            </a:r>
            <a:r>
              <a:rPr lang="ru-RU" dirty="0">
                <a:latin typeface="Century" panose="02040604050505020304" pitchFamily="18" charset="0"/>
              </a:rPr>
              <a:t>на отчетную дату лицо, в отношении которого представляются сведения, владеет (пользуется, в том числе в целях регистрации) объектами недвижимости по указанным адресам, информация об этом отражается соответственно в подразделе 3.1 «Недвижимое имущество» либо в подразделе 6.1 «Объекты недвижимого имущества, находящиеся </a:t>
            </a:r>
            <a:r>
              <a:rPr lang="ru-RU" dirty="0" smtClean="0">
                <a:latin typeface="Century" panose="02040604050505020304" pitchFamily="18" charset="0"/>
              </a:rPr>
              <a:t>             в </a:t>
            </a:r>
            <a:r>
              <a:rPr lang="ru-RU" dirty="0">
                <a:latin typeface="Century" panose="02040604050505020304" pitchFamily="18" charset="0"/>
              </a:rPr>
              <a:t>пользовании» справки</a:t>
            </a:r>
            <a:r>
              <a:rPr lang="ru-RU" dirty="0" smtClean="0">
                <a:latin typeface="Century" panose="02040604050505020304" pitchFamily="18" charset="0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6190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5048" y="183778"/>
            <a:ext cx="8568952" cy="1301006"/>
          </a:xfrm>
        </p:spPr>
        <p:txBody>
          <a:bodyPr>
            <a:noAutofit/>
          </a:bodyPr>
          <a:lstStyle/>
          <a:p>
            <a:pPr algn="l" fontAlgn="base"/>
            <a:r>
              <a:rPr lang="ru-RU" sz="2000" b="1" i="1" u="sng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Вопрос  3: </a:t>
            </a:r>
            <a:r>
              <a:rPr lang="ru-RU" sz="2000" b="1" i="1" dirty="0">
                <a:latin typeface="Century" panose="02040604050505020304" pitchFamily="18" charset="0"/>
                <a:cs typeface="Times New Roman" panose="02020603050405020304" pitchFamily="18" charset="0"/>
              </a:rPr>
              <a:t>Необходимо ли указывать в справке  </a:t>
            </a:r>
            <a: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выплаты </a:t>
            </a:r>
            <a:b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2000" b="1" i="1" dirty="0">
                <a:latin typeface="Century" panose="02040604050505020304" pitchFamily="18" charset="0"/>
                <a:cs typeface="Times New Roman" panose="02020603050405020304" pitchFamily="18" charset="0"/>
              </a:rPr>
              <a:t>профсоюза, если они </a:t>
            </a:r>
            <a: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были </a:t>
            </a:r>
            <a:r>
              <a:rPr lang="ru-RU" sz="2000" b="1" i="1" dirty="0">
                <a:latin typeface="Century" panose="02040604050505020304" pitchFamily="18" charset="0"/>
                <a:cs typeface="Times New Roman" panose="02020603050405020304" pitchFamily="18" charset="0"/>
              </a:rPr>
              <a:t>зачислены в другую организацию напрямую </a:t>
            </a:r>
            <a: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(например, компенсация оплаты </a:t>
            </a:r>
            <a:r>
              <a:rPr lang="ru-RU" sz="2000" b="1" i="1" dirty="0">
                <a:latin typeface="Century" panose="02040604050505020304" pitchFamily="18" charset="0"/>
                <a:cs typeface="Times New Roman" panose="02020603050405020304" pitchFamily="18" charset="0"/>
              </a:rPr>
              <a:t>занятий спортом </a:t>
            </a:r>
            <a: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b="1" i="1" dirty="0">
                <a:latin typeface="Century" panose="02040604050505020304" pitchFamily="18" charset="0"/>
                <a:cs typeface="Times New Roman" panose="02020603050405020304" pitchFamily="18" charset="0"/>
              </a:rPr>
              <a:t>клубах и </a:t>
            </a:r>
            <a: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секциях)?</a:t>
            </a:r>
            <a:endParaRPr lang="ru-RU" sz="2000" b="1" i="1" dirty="0">
              <a:latin typeface="Century" panose="020406040505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95536" y="1805918"/>
            <a:ext cx="4040188" cy="1911114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 fontScale="925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ru-RU" sz="2000" dirty="0" smtClean="0">
                <a:latin typeface="Century" panose="02040604050505020304" pitchFamily="18" charset="0"/>
              </a:rPr>
              <a:t>Выплаты, </a:t>
            </a:r>
            <a:r>
              <a:rPr lang="ru-RU" sz="2000" dirty="0">
                <a:latin typeface="Century" panose="02040604050505020304" pitchFamily="18" charset="0"/>
              </a:rPr>
              <a:t>полученные </a:t>
            </a:r>
            <a:r>
              <a:rPr lang="ru-RU" sz="2000" dirty="0" smtClean="0">
                <a:latin typeface="Century" panose="02040604050505020304" pitchFamily="18" charset="0"/>
              </a:rPr>
              <a:t>                    от профсоюзных организаций, отражаются в </a:t>
            </a:r>
            <a:r>
              <a:rPr lang="ru-RU" sz="2000" dirty="0">
                <a:latin typeface="Century" panose="02040604050505020304" pitchFamily="18" charset="0"/>
              </a:rPr>
              <a:t>строке </a:t>
            </a:r>
            <a:r>
              <a:rPr lang="ru-RU" sz="2000" dirty="0" smtClean="0">
                <a:latin typeface="Century" panose="02040604050505020304" pitchFamily="18" charset="0"/>
              </a:rPr>
              <a:t/>
            </a:r>
            <a:br>
              <a:rPr lang="ru-RU" sz="2000" dirty="0" smtClean="0">
                <a:latin typeface="Century" panose="02040604050505020304" pitchFamily="18" charset="0"/>
              </a:rPr>
            </a:br>
            <a:r>
              <a:rPr lang="ru-RU" sz="2000" dirty="0" smtClean="0">
                <a:latin typeface="Century" panose="02040604050505020304" pitchFamily="18" charset="0"/>
              </a:rPr>
              <a:t>«</a:t>
            </a:r>
            <a:r>
              <a:rPr lang="ru-RU" sz="2000" dirty="0">
                <a:latin typeface="Century" panose="02040604050505020304" pitchFamily="18" charset="0"/>
              </a:rPr>
              <a:t>Иные доходы» </a:t>
            </a:r>
            <a:endParaRPr lang="ru-RU" sz="2000" dirty="0" smtClean="0">
              <a:latin typeface="Century" panose="02040604050505020304" pitchFamily="18" charset="0"/>
            </a:endParaRPr>
          </a:p>
          <a:p>
            <a:pPr marL="0" indent="0">
              <a:buNone/>
            </a:pPr>
            <a:r>
              <a:rPr lang="ru-RU" sz="1700" dirty="0" smtClean="0">
                <a:latin typeface="Century" panose="02040604050505020304" pitchFamily="18" charset="0"/>
              </a:rPr>
              <a:t>Подпункт </a:t>
            </a:r>
            <a:r>
              <a:rPr lang="ru-RU" sz="1700" dirty="0">
                <a:latin typeface="Century" panose="02040604050505020304" pitchFamily="18" charset="0"/>
              </a:rPr>
              <a:t>27 пункта 60 Методических рекомендаций Минтруда</a:t>
            </a:r>
            <a:endParaRPr lang="ru-RU" sz="1700" dirty="0" smtClean="0">
              <a:latin typeface="Century" panose="02040604050505020304" pitchFamily="18" charset="0"/>
            </a:endParaRPr>
          </a:p>
          <a:p>
            <a:pPr marL="0" indent="0">
              <a:buNone/>
            </a:pPr>
            <a:endParaRPr lang="ru-RU" sz="2000" dirty="0" smtClean="0">
              <a:latin typeface="Century" panose="02040604050505020304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3" b="5418"/>
          <a:stretch/>
        </p:blipFill>
        <p:spPr bwMode="auto">
          <a:xfrm>
            <a:off x="4708114" y="2636912"/>
            <a:ext cx="4437730" cy="31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572000" y="5877272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hlinkClick r:id="rId3"/>
              </a:rPr>
              <a:t>http://prgu.ru/pravozashhitnaya-rabota/v-pomoshh-profaktivu/po-voprosu-pravomernosti-ukazaniya-v-spravke-o-doxodax-summy-vyplat-ot-profsoyuznyx-komitetov</a:t>
            </a:r>
            <a:r>
              <a:rPr lang="en-US" dirty="0" smtClean="0">
                <a:hlinkClick r:id="rId3"/>
              </a:rPr>
              <a:t>/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716016" y="1484784"/>
            <a:ext cx="44279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sz="1600" dirty="0">
                <a:solidFill>
                  <a:prstClr val="black"/>
                </a:solidFill>
                <a:latin typeface="Century" panose="02040604050505020304" pitchFamily="18" charset="0"/>
              </a:rPr>
              <a:t>Центральным комитетом Профсоюза даны разъяснения по вопросу правомерности указания в справке  суммы выплат </a:t>
            </a:r>
            <a:r>
              <a:rPr lang="ru-RU" sz="1600" dirty="0" smtClean="0">
                <a:solidFill>
                  <a:prstClr val="black"/>
                </a:solidFill>
                <a:latin typeface="Century" panose="02040604050505020304" pitchFamily="18" charset="0"/>
              </a:rPr>
              <a:t>                  от </a:t>
            </a:r>
            <a:r>
              <a:rPr lang="ru-RU" sz="1600" dirty="0">
                <a:solidFill>
                  <a:prstClr val="black"/>
                </a:solidFill>
                <a:latin typeface="Century" panose="02040604050505020304" pitchFamily="18" charset="0"/>
              </a:rPr>
              <a:t>профсоюзных комитетов</a:t>
            </a:r>
          </a:p>
        </p:txBody>
      </p:sp>
      <p:sp>
        <p:nvSpPr>
          <p:cNvPr id="10" name="Объект 3"/>
          <p:cNvSpPr txBox="1">
            <a:spLocks/>
          </p:cNvSpPr>
          <p:nvPr/>
        </p:nvSpPr>
        <p:spPr>
          <a:xfrm>
            <a:off x="362348" y="4293096"/>
            <a:ext cx="4040188" cy="14487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q"/>
            </a:pPr>
            <a:r>
              <a:rPr lang="ru-RU" sz="1900" dirty="0">
                <a:latin typeface="Century" panose="02040604050505020304" pitchFamily="18" charset="0"/>
              </a:rPr>
              <a:t>Отражать выплату необходимо независимо </a:t>
            </a:r>
            <a:r>
              <a:rPr lang="ru-RU" sz="1900" dirty="0" smtClean="0">
                <a:latin typeface="Century" panose="02040604050505020304" pitchFamily="18" charset="0"/>
              </a:rPr>
              <a:t>                  от </a:t>
            </a:r>
            <a:r>
              <a:rPr lang="ru-RU" sz="1900" dirty="0">
                <a:latin typeface="Century" panose="02040604050505020304" pitchFamily="18" charset="0"/>
              </a:rPr>
              <a:t>того, куда она была перечислена </a:t>
            </a:r>
            <a:r>
              <a:rPr lang="ru-RU" sz="1900" dirty="0" smtClean="0">
                <a:latin typeface="Century" panose="02040604050505020304" pitchFamily="18" charset="0"/>
              </a:rPr>
              <a:t>далее</a:t>
            </a:r>
          </a:p>
        </p:txBody>
      </p:sp>
    </p:spTree>
    <p:extLst>
      <p:ext uri="{BB962C8B-B14F-4D97-AF65-F5344CB8AC3E}">
        <p14:creationId xmlns:p14="http://schemas.microsoft.com/office/powerpoint/2010/main" val="4087149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4811</TotalTime>
  <Words>3605</Words>
  <Application>Microsoft Office PowerPoint</Application>
  <PresentationFormat>Экран (4:3)</PresentationFormat>
  <Paragraphs>305</Paragraphs>
  <Slides>39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Тема Office</vt:lpstr>
      <vt:lpstr>Презентация PowerPoint</vt:lpstr>
      <vt:lpstr> Основные аспекты  декларационной кампании 1. Программное обеспечение </vt:lpstr>
      <vt:lpstr> Основные аспекты  декларационной кампании 2. Лица, обязанные представлять сведения </vt:lpstr>
      <vt:lpstr> Основные аспекты  декларационной кампании 3. Сроки представления сведений  </vt:lpstr>
      <vt:lpstr>Работа с СПО «Справки БК»</vt:lpstr>
      <vt:lpstr>Информация о лице, представляющем сведения</vt:lpstr>
      <vt:lpstr>Вопрос  1:  Какие ошибки допускаются  при заполнении титульного листа справки?</vt:lpstr>
      <vt:lpstr>Вопрос  2:  В какой графе отражаются сведения о фактическом проживании?</vt:lpstr>
      <vt:lpstr>Вопрос  3: Необходимо ли указывать в справке  выплаты  от профсоюза, если они были зачислены в другую организацию напрямую (например, компенсация оплаты занятий спортом  в клубах и секциях)?</vt:lpstr>
      <vt:lpstr>Вопрос 4:  Если в разделе 1 «Сведения о доходах» указан доход  в виде дара денежных средств от родственника, какие документы приложить  в подтверждение?</vt:lpstr>
      <vt:lpstr>Презентация PowerPoint</vt:lpstr>
      <vt:lpstr>Вопрос  6:  ГГС  в отчетном периоде продал автомобиль, находящийся в собственности. Затем купил другой автомобиль  и тоже его продал. Необходимо  ли суммировать денежные средства, полученные от продажи двух автомобилей за отчетный период при заполнении Раздела 1 «Сведения  о доходах»?</vt:lpstr>
      <vt:lpstr>Презентация PowerPoint</vt:lpstr>
      <vt:lpstr>Вопрос 8: Необходимо ли ГГС подавать пояснительную записку  к справке в случае получения супругом (ой) доходов от реализации, определяемой в соответствии со ст.249 НК РФ (ИП, применяющий патентную систему налогообложения), а также в случае если доход               от участия ООО составил 0 рублей?</vt:lpstr>
      <vt:lpstr>Вопрос  9:  Как отражается доход от исполнения государственных обязанностей за плату  в избирательных комиссиях и в качестве присяжных заседателей?</vt:lpstr>
      <vt:lpstr>Вопрос  10:  При заполнении  графы «Местонахождение» Раздела 3.1. «Объекты недвижимого имущества» какой адрес объекта недвижимости вносится: указанный в правоустанавливающих документах, указанный в иных документах (например, паспорт, договор купли-продажи)?</vt:lpstr>
      <vt:lpstr>Вопрос  11:  Если право собственности на объект недвижимости  не зарегистрировано в Росреестре, но на него выдано свидетельство  о праве  на наследство, где необходимо отражать этот объект недвижимости в справке?</vt:lpstr>
      <vt:lpstr>Вопрос  12:  ГГС совместно со своим несовершеннолетним ребенком продана находившаяся в  общей долевой собственности квартира . Полученные в равных долях денежные средства в тот же отчетный период  ими  вложены  в покупку  новой квартиры также в общую долевую собственность. Как  отражается покупка  в разделе «Расходы»   в справке о доходах несовершеннолетнего ребенка?</vt:lpstr>
      <vt:lpstr>Презентация PowerPoint</vt:lpstr>
      <vt:lpstr>Вопрос  14:  ГГС пользуется автомобилем по генеральной доверенности. Является ли данная доверенность основанием                      для отображения автомобиля в разделе 3 «Транспортные средства»?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Образец правильного заполнения раздела 1.  «сведения о доходах» </vt:lpstr>
      <vt:lpstr>Типичные нарушения при заполнении раздела 2.  «сведения о расходах» </vt:lpstr>
      <vt:lpstr>Типичные нарушения при заполнении раздела 3.  «сведения об имуществе»  </vt:lpstr>
      <vt:lpstr> </vt:lpstr>
      <vt:lpstr>Типичные нарушения при заполнении раздела 4.  «сведения о счетах в банках и иных кредитных организациях»</vt:lpstr>
      <vt:lpstr>Примеры заполнения раздела 7. «Сведения о недвижимом имуществе, транспортных средствах и ценных бумагах, отчужденных в течение отчетного периода в результате безвозмездной сделки»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Кибарочкина Елена Александровна</dc:creator>
  <cp:lastModifiedBy>Ефимова О.Л.</cp:lastModifiedBy>
  <cp:revision>141</cp:revision>
  <dcterms:created xsi:type="dcterms:W3CDTF">2022-02-08T14:53:54Z</dcterms:created>
  <dcterms:modified xsi:type="dcterms:W3CDTF">2022-06-08T05:02:57Z</dcterms:modified>
</cp:coreProperties>
</file>